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861" r:id="rId10"/>
  </p:sldMasterIdLst>
  <p:notesMasterIdLst>
    <p:notesMasterId r:id="rId51"/>
  </p:notesMasterIdLst>
  <p:handoutMasterIdLst>
    <p:handoutMasterId r:id="rId52"/>
  </p:handoutMasterIdLst>
  <p:sldIdLst>
    <p:sldId id="264" r:id="rId11"/>
    <p:sldId id="305" r:id="rId12"/>
    <p:sldId id="331" r:id="rId13"/>
    <p:sldId id="330" r:id="rId14"/>
    <p:sldId id="329" r:id="rId15"/>
    <p:sldId id="267" r:id="rId16"/>
    <p:sldId id="302" r:id="rId17"/>
    <p:sldId id="303" r:id="rId18"/>
    <p:sldId id="304" r:id="rId19"/>
    <p:sldId id="289" r:id="rId20"/>
    <p:sldId id="290" r:id="rId21"/>
    <p:sldId id="291" r:id="rId22"/>
    <p:sldId id="292" r:id="rId23"/>
    <p:sldId id="293" r:id="rId24"/>
    <p:sldId id="294" r:id="rId25"/>
    <p:sldId id="295" r:id="rId26"/>
    <p:sldId id="296" r:id="rId27"/>
    <p:sldId id="297" r:id="rId28"/>
    <p:sldId id="298" r:id="rId29"/>
    <p:sldId id="299" r:id="rId30"/>
    <p:sldId id="324" r:id="rId31"/>
    <p:sldId id="325" r:id="rId32"/>
    <p:sldId id="326" r:id="rId33"/>
    <p:sldId id="327" r:id="rId34"/>
    <p:sldId id="316" r:id="rId35"/>
    <p:sldId id="317" r:id="rId36"/>
    <p:sldId id="318" r:id="rId37"/>
    <p:sldId id="319" r:id="rId38"/>
    <p:sldId id="320" r:id="rId39"/>
    <p:sldId id="301" r:id="rId40"/>
    <p:sldId id="307" r:id="rId41"/>
    <p:sldId id="309" r:id="rId42"/>
    <p:sldId id="308" r:id="rId43"/>
    <p:sldId id="310" r:id="rId44"/>
    <p:sldId id="315" r:id="rId45"/>
    <p:sldId id="306" r:id="rId46"/>
    <p:sldId id="311" r:id="rId47"/>
    <p:sldId id="312" r:id="rId48"/>
    <p:sldId id="313" r:id="rId49"/>
    <p:sldId id="314"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0606"/>
    <a:srgbClr val="920808"/>
    <a:srgbClr val="1C3C40"/>
    <a:srgbClr val="2C5F66"/>
    <a:srgbClr val="DCDCDC"/>
    <a:srgbClr val="C2C2C2"/>
    <a:srgbClr val="D9AA83"/>
    <a:srgbClr val="F7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3" autoAdjust="0"/>
    <p:restoredTop sz="94388" autoAdjust="0"/>
  </p:normalViewPr>
  <p:slideViewPr>
    <p:cSldViewPr>
      <p:cViewPr varScale="1">
        <p:scale>
          <a:sx n="120" d="100"/>
          <a:sy n="120" d="100"/>
        </p:scale>
        <p:origin x="1572" y="10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52"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830" tIns="46415" rIns="92830" bIns="46415"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2830" tIns="46415" rIns="92830" bIns="46415" rtlCol="0"/>
          <a:lstStyle>
            <a:lvl1pPr algn="r">
              <a:defRPr sz="1200">
                <a:latin typeface="Arial" charset="0"/>
              </a:defRPr>
            </a:lvl1pPr>
          </a:lstStyle>
          <a:p>
            <a:pPr>
              <a:defRPr/>
            </a:pPr>
            <a:fld id="{D5BB39DC-4A5A-4B4B-8DB2-16B677899C8E}" type="datetimeFigureOut">
              <a:rPr lang="en-US"/>
              <a:pPr>
                <a:defRPr/>
              </a:pPr>
              <a:t>3/2/2017</a:t>
            </a:fld>
            <a:endParaRPr lang="en-US"/>
          </a:p>
        </p:txBody>
      </p:sp>
      <p:sp>
        <p:nvSpPr>
          <p:cNvPr id="4" name="Footer Placeholder 3"/>
          <p:cNvSpPr>
            <a:spLocks noGrp="1"/>
          </p:cNvSpPr>
          <p:nvPr>
            <p:ph type="ftr" sz="quarter" idx="2"/>
          </p:nvPr>
        </p:nvSpPr>
        <p:spPr>
          <a:xfrm>
            <a:off x="0" y="8829675"/>
            <a:ext cx="3036888" cy="465138"/>
          </a:xfrm>
          <a:prstGeom prst="rect">
            <a:avLst/>
          </a:prstGeom>
        </p:spPr>
        <p:txBody>
          <a:bodyPr vert="horz" lIns="92830" tIns="46415" rIns="92830" bIns="46415"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fld id="{977855D4-E083-44F5-BC47-C92DB885C92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5CA82954-ECFC-43C8-80C1-168BC935994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GRASSHOPPER &amp; THE ANTS</a:t>
            </a:r>
          </a:p>
          <a:p>
            <a:endParaRPr lang="en-US" dirty="0" smtClean="0"/>
          </a:p>
          <a:p>
            <a:r>
              <a:rPr lang="en-US" dirty="0" smtClean="0"/>
              <a:t>GRADING CURVE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54DE03-941D-40DF-B046-5EE574BF06C8}" type="slidenum">
              <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28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CD753E-6902-44B1-A190-2C49934C0128}" type="slidenum">
              <a:rPr lang="en-US" altLang="en-US"/>
              <a:pPr/>
              <a:t>‹#›</a:t>
            </a:fld>
            <a:endParaRPr lang="en-US" altLang="en-US"/>
          </a:p>
        </p:txBody>
      </p:sp>
    </p:spTree>
    <p:extLst>
      <p:ext uri="{BB962C8B-B14F-4D97-AF65-F5344CB8AC3E}">
        <p14:creationId xmlns:p14="http://schemas.microsoft.com/office/powerpoint/2010/main" val="370514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CB657FD-9A41-43E1-9E63-0AB8B1B169E0}" type="slidenum">
              <a:rPr lang="en-US" altLang="en-US"/>
              <a:pPr/>
              <a:t>‹#›</a:t>
            </a:fld>
            <a:endParaRPr lang="en-US" altLang="en-US"/>
          </a:p>
        </p:txBody>
      </p:sp>
    </p:spTree>
    <p:extLst>
      <p:ext uri="{BB962C8B-B14F-4D97-AF65-F5344CB8AC3E}">
        <p14:creationId xmlns:p14="http://schemas.microsoft.com/office/powerpoint/2010/main" val="8289756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7113EB-454B-4E00-A019-8E607DD6117C}" type="slidenum">
              <a:rPr lang="en-US" altLang="en-US"/>
              <a:pPr/>
              <a:t>‹#›</a:t>
            </a:fld>
            <a:endParaRPr lang="en-US" altLang="en-US"/>
          </a:p>
        </p:txBody>
      </p:sp>
    </p:spTree>
    <p:extLst>
      <p:ext uri="{BB962C8B-B14F-4D97-AF65-F5344CB8AC3E}">
        <p14:creationId xmlns:p14="http://schemas.microsoft.com/office/powerpoint/2010/main" val="37539745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A75C6F0-D298-471F-8B40-71BB39A17C6D}" type="slidenum">
              <a:rPr lang="en-US" altLang="en-US"/>
              <a:pPr/>
              <a:t>‹#›</a:t>
            </a:fld>
            <a:endParaRPr lang="en-US" altLang="en-US"/>
          </a:p>
        </p:txBody>
      </p:sp>
    </p:spTree>
    <p:extLst>
      <p:ext uri="{BB962C8B-B14F-4D97-AF65-F5344CB8AC3E}">
        <p14:creationId xmlns:p14="http://schemas.microsoft.com/office/powerpoint/2010/main" val="21451201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695F4A0-129E-44FE-A91B-D1629115E50A}" type="slidenum">
              <a:rPr lang="en-US" altLang="en-US"/>
              <a:pPr/>
              <a:t>‹#›</a:t>
            </a:fld>
            <a:endParaRPr lang="en-US" altLang="en-US"/>
          </a:p>
        </p:txBody>
      </p:sp>
    </p:spTree>
    <p:extLst>
      <p:ext uri="{BB962C8B-B14F-4D97-AF65-F5344CB8AC3E}">
        <p14:creationId xmlns:p14="http://schemas.microsoft.com/office/powerpoint/2010/main" val="1257244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EB94E0-2D9A-4077-9225-08A22DC20612}" type="slidenum">
              <a:rPr lang="en-US" altLang="en-US"/>
              <a:pPr/>
              <a:t>‹#›</a:t>
            </a:fld>
            <a:endParaRPr lang="en-US" altLang="en-US"/>
          </a:p>
        </p:txBody>
      </p:sp>
    </p:spTree>
    <p:extLst>
      <p:ext uri="{BB962C8B-B14F-4D97-AF65-F5344CB8AC3E}">
        <p14:creationId xmlns:p14="http://schemas.microsoft.com/office/powerpoint/2010/main" val="23843881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8E63852-8825-4298-AD73-AF4C31CA35BB}" type="slidenum">
              <a:rPr lang="en-US" altLang="en-US"/>
              <a:pPr/>
              <a:t>‹#›</a:t>
            </a:fld>
            <a:endParaRPr lang="en-US" altLang="en-US"/>
          </a:p>
        </p:txBody>
      </p:sp>
    </p:spTree>
    <p:extLst>
      <p:ext uri="{BB962C8B-B14F-4D97-AF65-F5344CB8AC3E}">
        <p14:creationId xmlns:p14="http://schemas.microsoft.com/office/powerpoint/2010/main" val="31910937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CD3B651-BEBB-46B1-920B-8F25E6F9C0E9}" type="slidenum">
              <a:rPr lang="en-US" altLang="en-US"/>
              <a:pPr/>
              <a:t>‹#›</a:t>
            </a:fld>
            <a:endParaRPr lang="en-US" altLang="en-US"/>
          </a:p>
        </p:txBody>
      </p:sp>
    </p:spTree>
    <p:extLst>
      <p:ext uri="{BB962C8B-B14F-4D97-AF65-F5344CB8AC3E}">
        <p14:creationId xmlns:p14="http://schemas.microsoft.com/office/powerpoint/2010/main" val="19697568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7066A3-6F3D-456E-84F6-4F322BC852DD}" type="slidenum">
              <a:rPr lang="en-US" altLang="en-US"/>
              <a:pPr/>
              <a:t>‹#›</a:t>
            </a:fld>
            <a:endParaRPr lang="en-US" altLang="en-US"/>
          </a:p>
        </p:txBody>
      </p:sp>
    </p:spTree>
    <p:extLst>
      <p:ext uri="{BB962C8B-B14F-4D97-AF65-F5344CB8AC3E}">
        <p14:creationId xmlns:p14="http://schemas.microsoft.com/office/powerpoint/2010/main" val="13087553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F00CD8-FC1D-4BF6-B2E7-652FF39A2E34}" type="slidenum">
              <a:rPr lang="en-US" altLang="en-US"/>
              <a:pPr/>
              <a:t>‹#›</a:t>
            </a:fld>
            <a:endParaRPr lang="en-US" altLang="en-US"/>
          </a:p>
        </p:txBody>
      </p:sp>
    </p:spTree>
    <p:extLst>
      <p:ext uri="{BB962C8B-B14F-4D97-AF65-F5344CB8AC3E}">
        <p14:creationId xmlns:p14="http://schemas.microsoft.com/office/powerpoint/2010/main" val="1201589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DB18CBF-E6CC-41DB-8C25-C2227525C7AB}" type="slidenum">
              <a:rPr lang="en-US" altLang="en-US"/>
              <a:pPr/>
              <a:t>‹#›</a:t>
            </a:fld>
            <a:endParaRPr lang="en-US" altLang="en-US"/>
          </a:p>
        </p:txBody>
      </p:sp>
    </p:spTree>
    <p:extLst>
      <p:ext uri="{BB962C8B-B14F-4D97-AF65-F5344CB8AC3E}">
        <p14:creationId xmlns:p14="http://schemas.microsoft.com/office/powerpoint/2010/main" val="4807955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1CF6A1-7ED4-41E1-8B5B-C80DE1C04979}" type="slidenum">
              <a:rPr lang="en-US" altLang="en-US"/>
              <a:pPr/>
              <a:t>‹#›</a:t>
            </a:fld>
            <a:endParaRPr lang="en-US" altLang="en-US"/>
          </a:p>
        </p:txBody>
      </p:sp>
    </p:spTree>
    <p:extLst>
      <p:ext uri="{BB962C8B-B14F-4D97-AF65-F5344CB8AC3E}">
        <p14:creationId xmlns:p14="http://schemas.microsoft.com/office/powerpoint/2010/main" val="15447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6D7BDE-9BC2-4911-B861-9A5A401FB252}" type="slidenum">
              <a:rPr lang="en-US" altLang="en-US"/>
              <a:pPr/>
              <a:t>‹#›</a:t>
            </a:fld>
            <a:endParaRPr lang="en-US" altLang="en-US"/>
          </a:p>
        </p:txBody>
      </p:sp>
    </p:spTree>
    <p:extLst>
      <p:ext uri="{BB962C8B-B14F-4D97-AF65-F5344CB8AC3E}">
        <p14:creationId xmlns:p14="http://schemas.microsoft.com/office/powerpoint/2010/main" val="35371172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68AEF4-1681-430B-B322-723575787A43}" type="slidenum">
              <a:rPr lang="en-US" altLang="en-US"/>
              <a:pPr/>
              <a:t>‹#›</a:t>
            </a:fld>
            <a:endParaRPr lang="en-US" altLang="en-US"/>
          </a:p>
        </p:txBody>
      </p:sp>
    </p:spTree>
    <p:extLst>
      <p:ext uri="{BB962C8B-B14F-4D97-AF65-F5344CB8AC3E}">
        <p14:creationId xmlns:p14="http://schemas.microsoft.com/office/powerpoint/2010/main" val="14277365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DD1CA3-46A1-40A3-9D74-1A493A42545F}" type="slidenum">
              <a:rPr lang="en-US" altLang="en-US"/>
              <a:pPr/>
              <a:t>‹#›</a:t>
            </a:fld>
            <a:endParaRPr lang="en-US" altLang="en-US"/>
          </a:p>
        </p:txBody>
      </p:sp>
    </p:spTree>
    <p:extLst>
      <p:ext uri="{BB962C8B-B14F-4D97-AF65-F5344CB8AC3E}">
        <p14:creationId xmlns:p14="http://schemas.microsoft.com/office/powerpoint/2010/main" val="35483793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CC220D-25B6-4D5C-8CB5-9D9235433C20}" type="slidenum">
              <a:rPr lang="en-US" altLang="en-US"/>
              <a:pPr/>
              <a:t>‹#›</a:t>
            </a:fld>
            <a:endParaRPr lang="en-US" altLang="en-US"/>
          </a:p>
        </p:txBody>
      </p:sp>
    </p:spTree>
    <p:extLst>
      <p:ext uri="{BB962C8B-B14F-4D97-AF65-F5344CB8AC3E}">
        <p14:creationId xmlns:p14="http://schemas.microsoft.com/office/powerpoint/2010/main" val="38476159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1BEFDC3-D937-4FCF-9C86-AB6172AFB427}" type="slidenum">
              <a:rPr lang="en-US" altLang="en-US"/>
              <a:pPr/>
              <a:t>‹#›</a:t>
            </a:fld>
            <a:endParaRPr lang="en-US" altLang="en-US"/>
          </a:p>
        </p:txBody>
      </p:sp>
    </p:spTree>
    <p:extLst>
      <p:ext uri="{BB962C8B-B14F-4D97-AF65-F5344CB8AC3E}">
        <p14:creationId xmlns:p14="http://schemas.microsoft.com/office/powerpoint/2010/main" val="29830756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2502DB-88FC-4B94-9F3D-0D00B192870E}" type="slidenum">
              <a:rPr lang="en-US" altLang="en-US"/>
              <a:pPr/>
              <a:t>‹#›</a:t>
            </a:fld>
            <a:endParaRPr lang="en-US" altLang="en-US"/>
          </a:p>
        </p:txBody>
      </p:sp>
    </p:spTree>
    <p:extLst>
      <p:ext uri="{BB962C8B-B14F-4D97-AF65-F5344CB8AC3E}">
        <p14:creationId xmlns:p14="http://schemas.microsoft.com/office/powerpoint/2010/main" val="2341612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7C389A-38D8-4012-953E-C443C9078384}" type="slidenum">
              <a:rPr lang="en-US" altLang="en-US"/>
              <a:pPr/>
              <a:t>‹#›</a:t>
            </a:fld>
            <a:endParaRPr lang="en-US" altLang="en-US"/>
          </a:p>
        </p:txBody>
      </p:sp>
    </p:spTree>
    <p:extLst>
      <p:ext uri="{BB962C8B-B14F-4D97-AF65-F5344CB8AC3E}">
        <p14:creationId xmlns:p14="http://schemas.microsoft.com/office/powerpoint/2010/main" val="16150707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4522DC3-FF5F-4761-9FE5-1674F167AA6D}" type="slidenum">
              <a:rPr lang="en-US" altLang="en-US"/>
              <a:pPr/>
              <a:t>‹#›</a:t>
            </a:fld>
            <a:endParaRPr lang="en-US" altLang="en-US"/>
          </a:p>
        </p:txBody>
      </p:sp>
    </p:spTree>
    <p:extLst>
      <p:ext uri="{BB962C8B-B14F-4D97-AF65-F5344CB8AC3E}">
        <p14:creationId xmlns:p14="http://schemas.microsoft.com/office/powerpoint/2010/main" val="6199348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5A601CD-5059-451B-91CC-E785CE4D3BDF}" type="slidenum">
              <a:rPr lang="en-US" altLang="en-US"/>
              <a:pPr/>
              <a:t>‹#›</a:t>
            </a:fld>
            <a:endParaRPr lang="en-US" altLang="en-US"/>
          </a:p>
        </p:txBody>
      </p:sp>
    </p:spTree>
    <p:extLst>
      <p:ext uri="{BB962C8B-B14F-4D97-AF65-F5344CB8AC3E}">
        <p14:creationId xmlns:p14="http://schemas.microsoft.com/office/powerpoint/2010/main" val="17333485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3C4373-20A8-40DD-9DFA-38449D11178C}" type="slidenum">
              <a:rPr lang="en-US" altLang="en-US"/>
              <a:pPr/>
              <a:t>‹#›</a:t>
            </a:fld>
            <a:endParaRPr lang="en-US" altLang="en-US"/>
          </a:p>
        </p:txBody>
      </p:sp>
    </p:spTree>
    <p:extLst>
      <p:ext uri="{BB962C8B-B14F-4D97-AF65-F5344CB8AC3E}">
        <p14:creationId xmlns:p14="http://schemas.microsoft.com/office/powerpoint/2010/main" val="37742248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D83D10-4E44-49D2-B99D-34DAE8A3F730}" type="slidenum">
              <a:rPr lang="en-US" altLang="en-US"/>
              <a:pPr/>
              <a:t>‹#›</a:t>
            </a:fld>
            <a:endParaRPr lang="en-US" altLang="en-US"/>
          </a:p>
        </p:txBody>
      </p:sp>
    </p:spTree>
    <p:extLst>
      <p:ext uri="{BB962C8B-B14F-4D97-AF65-F5344CB8AC3E}">
        <p14:creationId xmlns:p14="http://schemas.microsoft.com/office/powerpoint/2010/main" val="246990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7FE8677-95F3-45FA-8CA8-31A23C4B85F6}" type="slidenum">
              <a:rPr lang="en-US" altLang="en-US"/>
              <a:pPr/>
              <a:t>‹#›</a:t>
            </a:fld>
            <a:endParaRPr lang="en-US" altLang="en-US"/>
          </a:p>
        </p:txBody>
      </p:sp>
    </p:spTree>
    <p:extLst>
      <p:ext uri="{BB962C8B-B14F-4D97-AF65-F5344CB8AC3E}">
        <p14:creationId xmlns:p14="http://schemas.microsoft.com/office/powerpoint/2010/main" val="2466516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5126275-9291-4B76-86FE-B677BB5249BA}" type="slidenum">
              <a:rPr lang="en-US" altLang="en-US"/>
              <a:pPr/>
              <a:t>‹#›</a:t>
            </a:fld>
            <a:endParaRPr lang="en-US" altLang="en-US"/>
          </a:p>
        </p:txBody>
      </p:sp>
    </p:spTree>
    <p:extLst>
      <p:ext uri="{BB962C8B-B14F-4D97-AF65-F5344CB8AC3E}">
        <p14:creationId xmlns:p14="http://schemas.microsoft.com/office/powerpoint/2010/main" val="302216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18A70C4-3727-4C92-B283-04171DF04F5E}" type="slidenum">
              <a:rPr lang="en-US" altLang="en-US"/>
              <a:pPr/>
              <a:t>‹#›</a:t>
            </a:fld>
            <a:endParaRPr lang="en-US" altLang="en-US"/>
          </a:p>
        </p:txBody>
      </p:sp>
    </p:spTree>
    <p:extLst>
      <p:ext uri="{BB962C8B-B14F-4D97-AF65-F5344CB8AC3E}">
        <p14:creationId xmlns:p14="http://schemas.microsoft.com/office/powerpoint/2010/main" val="2002880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4B6939-014E-4675-8D1D-87789D0CF33E}" type="slidenum">
              <a:rPr lang="en-US" altLang="en-US"/>
              <a:pPr/>
              <a:t>‹#›</a:t>
            </a:fld>
            <a:endParaRPr lang="en-US" altLang="en-US"/>
          </a:p>
        </p:txBody>
      </p:sp>
    </p:spTree>
    <p:extLst>
      <p:ext uri="{BB962C8B-B14F-4D97-AF65-F5344CB8AC3E}">
        <p14:creationId xmlns:p14="http://schemas.microsoft.com/office/powerpoint/2010/main" val="120321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2B150E-8AD1-4CF8-859F-A36A27192184}" type="slidenum">
              <a:rPr lang="en-US" altLang="en-US"/>
              <a:pPr/>
              <a:t>‹#›</a:t>
            </a:fld>
            <a:endParaRPr lang="en-US" altLang="en-US"/>
          </a:p>
        </p:txBody>
      </p:sp>
    </p:spTree>
    <p:extLst>
      <p:ext uri="{BB962C8B-B14F-4D97-AF65-F5344CB8AC3E}">
        <p14:creationId xmlns:p14="http://schemas.microsoft.com/office/powerpoint/2010/main" val="384738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ECB2C4-D68F-4D71-95B5-EA25C86269D1}" type="slidenum">
              <a:rPr lang="en-US" altLang="en-US"/>
              <a:pPr/>
              <a:t>‹#›</a:t>
            </a:fld>
            <a:endParaRPr lang="en-US" altLang="en-US"/>
          </a:p>
        </p:txBody>
      </p:sp>
    </p:spTree>
    <p:extLst>
      <p:ext uri="{BB962C8B-B14F-4D97-AF65-F5344CB8AC3E}">
        <p14:creationId xmlns:p14="http://schemas.microsoft.com/office/powerpoint/2010/main" val="4016058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9DC304D-FDD8-4C10-825D-C0CB46E4DD41}" type="slidenum">
              <a:rPr lang="en-US" altLang="en-US"/>
              <a:pPr/>
              <a:t>‹#›</a:t>
            </a:fld>
            <a:endParaRPr lang="en-US" altLang="en-US"/>
          </a:p>
        </p:txBody>
      </p:sp>
    </p:spTree>
    <p:extLst>
      <p:ext uri="{BB962C8B-B14F-4D97-AF65-F5344CB8AC3E}">
        <p14:creationId xmlns:p14="http://schemas.microsoft.com/office/powerpoint/2010/main" val="85069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392ECEA-1DB1-463C-A657-33A91E24E991}" type="slidenum">
              <a:rPr lang="en-US" altLang="en-US"/>
              <a:pPr/>
              <a:t>‹#›</a:t>
            </a:fld>
            <a:endParaRPr lang="en-US" altLang="en-US"/>
          </a:p>
        </p:txBody>
      </p:sp>
    </p:spTree>
    <p:extLst>
      <p:ext uri="{BB962C8B-B14F-4D97-AF65-F5344CB8AC3E}">
        <p14:creationId xmlns:p14="http://schemas.microsoft.com/office/powerpoint/2010/main" val="349893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22A9F08-ABA1-459E-A379-5EC2DFBAFFAB}" type="slidenum">
              <a:rPr lang="en-US" altLang="en-US"/>
              <a:pPr/>
              <a:t>‹#›</a:t>
            </a:fld>
            <a:endParaRPr lang="en-US" altLang="en-US"/>
          </a:p>
        </p:txBody>
      </p:sp>
    </p:spTree>
    <p:extLst>
      <p:ext uri="{BB962C8B-B14F-4D97-AF65-F5344CB8AC3E}">
        <p14:creationId xmlns:p14="http://schemas.microsoft.com/office/powerpoint/2010/main" val="81563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B667A6-4863-423D-AE17-21AFF7CA192F}" type="slidenum">
              <a:rPr lang="en-US" altLang="en-US"/>
              <a:pPr/>
              <a:t>‹#›</a:t>
            </a:fld>
            <a:endParaRPr lang="en-US" altLang="en-US"/>
          </a:p>
        </p:txBody>
      </p:sp>
    </p:spTree>
    <p:extLst>
      <p:ext uri="{BB962C8B-B14F-4D97-AF65-F5344CB8AC3E}">
        <p14:creationId xmlns:p14="http://schemas.microsoft.com/office/powerpoint/2010/main" val="2253205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5B2633-D132-40B2-B09D-CBA0564531AC}" type="slidenum">
              <a:rPr lang="en-US" altLang="en-US"/>
              <a:pPr/>
              <a:t>‹#›</a:t>
            </a:fld>
            <a:endParaRPr lang="en-US" altLang="en-US"/>
          </a:p>
        </p:txBody>
      </p:sp>
    </p:spTree>
    <p:extLst>
      <p:ext uri="{BB962C8B-B14F-4D97-AF65-F5344CB8AC3E}">
        <p14:creationId xmlns:p14="http://schemas.microsoft.com/office/powerpoint/2010/main" val="1526978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84E3BA-2C1A-4056-BF45-296453FC0022}" type="slidenum">
              <a:rPr lang="en-US" altLang="en-US"/>
              <a:pPr/>
              <a:t>‹#›</a:t>
            </a:fld>
            <a:endParaRPr lang="en-US" altLang="en-US"/>
          </a:p>
        </p:txBody>
      </p:sp>
    </p:spTree>
    <p:extLst>
      <p:ext uri="{BB962C8B-B14F-4D97-AF65-F5344CB8AC3E}">
        <p14:creationId xmlns:p14="http://schemas.microsoft.com/office/powerpoint/2010/main" val="3118562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7D8364-CC89-42D4-BCC9-9F03B9EAFA16}" type="slidenum">
              <a:rPr lang="en-US" altLang="en-US"/>
              <a:pPr/>
              <a:t>‹#›</a:t>
            </a:fld>
            <a:endParaRPr lang="en-US" altLang="en-US"/>
          </a:p>
        </p:txBody>
      </p:sp>
    </p:spTree>
    <p:extLst>
      <p:ext uri="{BB962C8B-B14F-4D97-AF65-F5344CB8AC3E}">
        <p14:creationId xmlns:p14="http://schemas.microsoft.com/office/powerpoint/2010/main" val="886936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1E1DC9C-D161-46E6-A420-BAF378A3F18E}" type="slidenum">
              <a:rPr lang="en-US" altLang="en-US"/>
              <a:pPr/>
              <a:t>‹#›</a:t>
            </a:fld>
            <a:endParaRPr lang="en-US" altLang="en-US"/>
          </a:p>
        </p:txBody>
      </p:sp>
    </p:spTree>
    <p:extLst>
      <p:ext uri="{BB962C8B-B14F-4D97-AF65-F5344CB8AC3E}">
        <p14:creationId xmlns:p14="http://schemas.microsoft.com/office/powerpoint/2010/main" val="1684202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02B8789-9DEF-43FE-93BB-108FA9F2DD8F}" type="slidenum">
              <a:rPr lang="en-US" altLang="en-US"/>
              <a:pPr/>
              <a:t>‹#›</a:t>
            </a:fld>
            <a:endParaRPr lang="en-US" altLang="en-US"/>
          </a:p>
        </p:txBody>
      </p:sp>
    </p:spTree>
    <p:extLst>
      <p:ext uri="{BB962C8B-B14F-4D97-AF65-F5344CB8AC3E}">
        <p14:creationId xmlns:p14="http://schemas.microsoft.com/office/powerpoint/2010/main" val="2607556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06A4A9-CB67-424F-A130-B88694229984}" type="slidenum">
              <a:rPr lang="en-US" altLang="en-US"/>
              <a:pPr/>
              <a:t>‹#›</a:t>
            </a:fld>
            <a:endParaRPr lang="en-US" altLang="en-US"/>
          </a:p>
        </p:txBody>
      </p:sp>
    </p:spTree>
    <p:extLst>
      <p:ext uri="{BB962C8B-B14F-4D97-AF65-F5344CB8AC3E}">
        <p14:creationId xmlns:p14="http://schemas.microsoft.com/office/powerpoint/2010/main" val="3364689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BDA617-AFFF-4971-9075-34B27509D116}" type="slidenum">
              <a:rPr lang="en-US" altLang="en-US"/>
              <a:pPr/>
              <a:t>‹#›</a:t>
            </a:fld>
            <a:endParaRPr lang="en-US" altLang="en-US"/>
          </a:p>
        </p:txBody>
      </p:sp>
    </p:spTree>
    <p:extLst>
      <p:ext uri="{BB962C8B-B14F-4D97-AF65-F5344CB8AC3E}">
        <p14:creationId xmlns:p14="http://schemas.microsoft.com/office/powerpoint/2010/main" val="3527038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11E7DB-35C0-4C16-B55F-8D404BA6A71C}" type="slidenum">
              <a:rPr lang="en-US" altLang="en-US"/>
              <a:pPr/>
              <a:t>‹#›</a:t>
            </a:fld>
            <a:endParaRPr lang="en-US" altLang="en-US"/>
          </a:p>
        </p:txBody>
      </p:sp>
    </p:spTree>
    <p:extLst>
      <p:ext uri="{BB962C8B-B14F-4D97-AF65-F5344CB8AC3E}">
        <p14:creationId xmlns:p14="http://schemas.microsoft.com/office/powerpoint/2010/main" val="3906493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DF0A55-8719-4314-A31B-A605291C26F5}" type="slidenum">
              <a:rPr lang="en-US" altLang="en-US"/>
              <a:pPr/>
              <a:t>‹#›</a:t>
            </a:fld>
            <a:endParaRPr lang="en-US" altLang="en-US"/>
          </a:p>
        </p:txBody>
      </p:sp>
    </p:spTree>
    <p:extLst>
      <p:ext uri="{BB962C8B-B14F-4D97-AF65-F5344CB8AC3E}">
        <p14:creationId xmlns:p14="http://schemas.microsoft.com/office/powerpoint/2010/main" val="1108956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3D59D11-ACBB-41A0-9C86-A9534E03D98D}" type="slidenum">
              <a:rPr lang="en-US" altLang="en-US"/>
              <a:pPr/>
              <a:t>‹#›</a:t>
            </a:fld>
            <a:endParaRPr lang="en-US" altLang="en-US"/>
          </a:p>
        </p:txBody>
      </p:sp>
    </p:spTree>
    <p:extLst>
      <p:ext uri="{BB962C8B-B14F-4D97-AF65-F5344CB8AC3E}">
        <p14:creationId xmlns:p14="http://schemas.microsoft.com/office/powerpoint/2010/main" val="289573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59EF73-9B1B-4ED2-837D-99FF5787EF38}" type="slidenum">
              <a:rPr lang="en-US" altLang="en-US"/>
              <a:pPr/>
              <a:t>‹#›</a:t>
            </a:fld>
            <a:endParaRPr lang="en-US" altLang="en-US"/>
          </a:p>
        </p:txBody>
      </p:sp>
    </p:spTree>
    <p:extLst>
      <p:ext uri="{BB962C8B-B14F-4D97-AF65-F5344CB8AC3E}">
        <p14:creationId xmlns:p14="http://schemas.microsoft.com/office/powerpoint/2010/main" val="54140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B32DA6-81E9-4E4B-B7FA-4AE926A9EC00}" type="slidenum">
              <a:rPr lang="en-US" altLang="en-US"/>
              <a:pPr/>
              <a:t>‹#›</a:t>
            </a:fld>
            <a:endParaRPr lang="en-US" altLang="en-US"/>
          </a:p>
        </p:txBody>
      </p:sp>
    </p:spTree>
    <p:extLst>
      <p:ext uri="{BB962C8B-B14F-4D97-AF65-F5344CB8AC3E}">
        <p14:creationId xmlns:p14="http://schemas.microsoft.com/office/powerpoint/2010/main" val="559947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B98D42F-791F-4D94-9317-E0F87C271643}" type="slidenum">
              <a:rPr lang="en-US" altLang="en-US"/>
              <a:pPr/>
              <a:t>‹#›</a:t>
            </a:fld>
            <a:endParaRPr lang="en-US" altLang="en-US"/>
          </a:p>
        </p:txBody>
      </p:sp>
    </p:spTree>
    <p:extLst>
      <p:ext uri="{BB962C8B-B14F-4D97-AF65-F5344CB8AC3E}">
        <p14:creationId xmlns:p14="http://schemas.microsoft.com/office/powerpoint/2010/main" val="715683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1034F6-ED71-478A-8641-1B8880C9A5CE}" type="slidenum">
              <a:rPr lang="en-US" altLang="en-US"/>
              <a:pPr/>
              <a:t>‹#›</a:t>
            </a:fld>
            <a:endParaRPr lang="en-US" altLang="en-US"/>
          </a:p>
        </p:txBody>
      </p:sp>
    </p:spTree>
    <p:extLst>
      <p:ext uri="{BB962C8B-B14F-4D97-AF65-F5344CB8AC3E}">
        <p14:creationId xmlns:p14="http://schemas.microsoft.com/office/powerpoint/2010/main" val="1281172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56560B-83D6-4A2B-A747-2884AD1589C6}" type="slidenum">
              <a:rPr lang="en-US" altLang="en-US"/>
              <a:pPr/>
              <a:t>‹#›</a:t>
            </a:fld>
            <a:endParaRPr lang="en-US" altLang="en-US"/>
          </a:p>
        </p:txBody>
      </p:sp>
    </p:spTree>
    <p:extLst>
      <p:ext uri="{BB962C8B-B14F-4D97-AF65-F5344CB8AC3E}">
        <p14:creationId xmlns:p14="http://schemas.microsoft.com/office/powerpoint/2010/main" val="4083600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ACC73D-EFC0-4617-A603-772A069EB675}" type="slidenum">
              <a:rPr lang="en-US" altLang="en-US"/>
              <a:pPr/>
              <a:t>‹#›</a:t>
            </a:fld>
            <a:endParaRPr lang="en-US" altLang="en-US"/>
          </a:p>
        </p:txBody>
      </p:sp>
    </p:spTree>
    <p:extLst>
      <p:ext uri="{BB962C8B-B14F-4D97-AF65-F5344CB8AC3E}">
        <p14:creationId xmlns:p14="http://schemas.microsoft.com/office/powerpoint/2010/main" val="4249312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EF8594-8305-494F-A0BF-EBDD1595E63F}" type="slidenum">
              <a:rPr lang="en-US" altLang="en-US"/>
              <a:pPr/>
              <a:t>‹#›</a:t>
            </a:fld>
            <a:endParaRPr lang="en-US" altLang="en-US"/>
          </a:p>
        </p:txBody>
      </p:sp>
    </p:spTree>
    <p:extLst>
      <p:ext uri="{BB962C8B-B14F-4D97-AF65-F5344CB8AC3E}">
        <p14:creationId xmlns:p14="http://schemas.microsoft.com/office/powerpoint/2010/main" val="473417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49BF69E-A8D0-4C71-BE55-57E2BDEEE00D}" type="slidenum">
              <a:rPr lang="en-US" altLang="en-US"/>
              <a:pPr/>
              <a:t>‹#›</a:t>
            </a:fld>
            <a:endParaRPr lang="en-US" altLang="en-US"/>
          </a:p>
        </p:txBody>
      </p:sp>
    </p:spTree>
    <p:extLst>
      <p:ext uri="{BB962C8B-B14F-4D97-AF65-F5344CB8AC3E}">
        <p14:creationId xmlns:p14="http://schemas.microsoft.com/office/powerpoint/2010/main" val="131178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CF31B2-528A-4204-90C4-077CFA34601F}" type="slidenum">
              <a:rPr lang="en-US" altLang="en-US"/>
              <a:pPr/>
              <a:t>‹#›</a:t>
            </a:fld>
            <a:endParaRPr lang="en-US" altLang="en-US"/>
          </a:p>
        </p:txBody>
      </p:sp>
    </p:spTree>
    <p:extLst>
      <p:ext uri="{BB962C8B-B14F-4D97-AF65-F5344CB8AC3E}">
        <p14:creationId xmlns:p14="http://schemas.microsoft.com/office/powerpoint/2010/main" val="3941622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AB6EE7-D4ED-449C-9A55-BC7DBB778AEC}" type="slidenum">
              <a:rPr lang="en-US" altLang="en-US"/>
              <a:pPr/>
              <a:t>‹#›</a:t>
            </a:fld>
            <a:endParaRPr lang="en-US" altLang="en-US"/>
          </a:p>
        </p:txBody>
      </p:sp>
    </p:spTree>
    <p:extLst>
      <p:ext uri="{BB962C8B-B14F-4D97-AF65-F5344CB8AC3E}">
        <p14:creationId xmlns:p14="http://schemas.microsoft.com/office/powerpoint/2010/main" val="30123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BEF339-11B2-4A70-A670-2C09DF30F721}" type="slidenum">
              <a:rPr lang="en-US" altLang="en-US"/>
              <a:pPr/>
              <a:t>‹#›</a:t>
            </a:fld>
            <a:endParaRPr lang="en-US" altLang="en-US"/>
          </a:p>
        </p:txBody>
      </p:sp>
    </p:spTree>
    <p:extLst>
      <p:ext uri="{BB962C8B-B14F-4D97-AF65-F5344CB8AC3E}">
        <p14:creationId xmlns:p14="http://schemas.microsoft.com/office/powerpoint/2010/main" val="20002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A0A08A0-971C-41E4-BD33-B37336B2E703}" type="slidenum">
              <a:rPr lang="en-US" altLang="en-US"/>
              <a:pPr/>
              <a:t>‹#›</a:t>
            </a:fld>
            <a:endParaRPr lang="en-US" altLang="en-US"/>
          </a:p>
        </p:txBody>
      </p:sp>
    </p:spTree>
    <p:extLst>
      <p:ext uri="{BB962C8B-B14F-4D97-AF65-F5344CB8AC3E}">
        <p14:creationId xmlns:p14="http://schemas.microsoft.com/office/powerpoint/2010/main" val="3952658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E6C5AB-A57D-4068-B4ED-386667C12EEE}" type="slidenum">
              <a:rPr lang="en-US" altLang="en-US"/>
              <a:pPr/>
              <a:t>‹#›</a:t>
            </a:fld>
            <a:endParaRPr lang="en-US" altLang="en-US"/>
          </a:p>
        </p:txBody>
      </p:sp>
    </p:spTree>
    <p:extLst>
      <p:ext uri="{BB962C8B-B14F-4D97-AF65-F5344CB8AC3E}">
        <p14:creationId xmlns:p14="http://schemas.microsoft.com/office/powerpoint/2010/main" val="3005318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5CD1F8-50FA-4110-9040-91E57618A520}" type="slidenum">
              <a:rPr lang="en-US" altLang="en-US"/>
              <a:pPr/>
              <a:t>‹#›</a:t>
            </a:fld>
            <a:endParaRPr lang="en-US" altLang="en-US"/>
          </a:p>
        </p:txBody>
      </p:sp>
    </p:spTree>
    <p:extLst>
      <p:ext uri="{BB962C8B-B14F-4D97-AF65-F5344CB8AC3E}">
        <p14:creationId xmlns:p14="http://schemas.microsoft.com/office/powerpoint/2010/main" val="1031949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C11CFDC-54A3-4CA7-9B3C-3DC9D3D6AFB8}" type="slidenum">
              <a:rPr lang="en-US" altLang="en-US"/>
              <a:pPr/>
              <a:t>‹#›</a:t>
            </a:fld>
            <a:endParaRPr lang="en-US" altLang="en-US"/>
          </a:p>
        </p:txBody>
      </p:sp>
    </p:spTree>
    <p:extLst>
      <p:ext uri="{BB962C8B-B14F-4D97-AF65-F5344CB8AC3E}">
        <p14:creationId xmlns:p14="http://schemas.microsoft.com/office/powerpoint/2010/main" val="468843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BBAE8F0-6D59-4EFB-AF91-0E29E8D1FC28}" type="slidenum">
              <a:rPr lang="en-US" altLang="en-US"/>
              <a:pPr/>
              <a:t>‹#›</a:t>
            </a:fld>
            <a:endParaRPr lang="en-US" altLang="en-US"/>
          </a:p>
        </p:txBody>
      </p:sp>
    </p:spTree>
    <p:extLst>
      <p:ext uri="{BB962C8B-B14F-4D97-AF65-F5344CB8AC3E}">
        <p14:creationId xmlns:p14="http://schemas.microsoft.com/office/powerpoint/2010/main" val="3756522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1626CC-12C0-488B-80D9-518A66565481}" type="slidenum">
              <a:rPr lang="en-US" altLang="en-US"/>
              <a:pPr/>
              <a:t>‹#›</a:t>
            </a:fld>
            <a:endParaRPr lang="en-US" altLang="en-US"/>
          </a:p>
        </p:txBody>
      </p:sp>
    </p:spTree>
    <p:extLst>
      <p:ext uri="{BB962C8B-B14F-4D97-AF65-F5344CB8AC3E}">
        <p14:creationId xmlns:p14="http://schemas.microsoft.com/office/powerpoint/2010/main" val="897074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B60F96-B90E-4650-84AF-E4795CAC7AC5}" type="slidenum">
              <a:rPr lang="en-US" altLang="en-US"/>
              <a:pPr/>
              <a:t>‹#›</a:t>
            </a:fld>
            <a:endParaRPr lang="en-US" altLang="en-US"/>
          </a:p>
        </p:txBody>
      </p:sp>
    </p:spTree>
    <p:extLst>
      <p:ext uri="{BB962C8B-B14F-4D97-AF65-F5344CB8AC3E}">
        <p14:creationId xmlns:p14="http://schemas.microsoft.com/office/powerpoint/2010/main" val="3993530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EE855F-F43E-451E-9084-D8F5A0970F02}" type="slidenum">
              <a:rPr lang="en-US" altLang="en-US"/>
              <a:pPr/>
              <a:t>‹#›</a:t>
            </a:fld>
            <a:endParaRPr lang="en-US" altLang="en-US"/>
          </a:p>
        </p:txBody>
      </p:sp>
    </p:spTree>
    <p:extLst>
      <p:ext uri="{BB962C8B-B14F-4D97-AF65-F5344CB8AC3E}">
        <p14:creationId xmlns:p14="http://schemas.microsoft.com/office/powerpoint/2010/main" val="3827736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CC4DF2-F76C-4640-8903-E90AAF19002D}" type="slidenum">
              <a:rPr lang="en-US" altLang="en-US"/>
              <a:pPr/>
              <a:t>‹#›</a:t>
            </a:fld>
            <a:endParaRPr lang="en-US" altLang="en-US"/>
          </a:p>
        </p:txBody>
      </p:sp>
    </p:spTree>
    <p:extLst>
      <p:ext uri="{BB962C8B-B14F-4D97-AF65-F5344CB8AC3E}">
        <p14:creationId xmlns:p14="http://schemas.microsoft.com/office/powerpoint/2010/main" val="1029741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F80DC71-71F7-4C3A-827B-41D939DF842F}" type="slidenum">
              <a:rPr lang="en-US" altLang="en-US"/>
              <a:pPr/>
              <a:t>‹#›</a:t>
            </a:fld>
            <a:endParaRPr lang="en-US" altLang="en-US"/>
          </a:p>
        </p:txBody>
      </p:sp>
    </p:spTree>
    <p:extLst>
      <p:ext uri="{BB962C8B-B14F-4D97-AF65-F5344CB8AC3E}">
        <p14:creationId xmlns:p14="http://schemas.microsoft.com/office/powerpoint/2010/main" val="33634538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32102A-E364-470C-AB36-F0E0C6E74729}" type="slidenum">
              <a:rPr lang="en-US" altLang="en-US"/>
              <a:pPr/>
              <a:t>‹#›</a:t>
            </a:fld>
            <a:endParaRPr lang="en-US" altLang="en-US"/>
          </a:p>
        </p:txBody>
      </p:sp>
    </p:spTree>
    <p:extLst>
      <p:ext uri="{BB962C8B-B14F-4D97-AF65-F5344CB8AC3E}">
        <p14:creationId xmlns:p14="http://schemas.microsoft.com/office/powerpoint/2010/main" val="12247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58E32DA-BCFB-4A87-9858-5474D49C9F35}" type="slidenum">
              <a:rPr lang="en-US" altLang="en-US"/>
              <a:pPr/>
              <a:t>‹#›</a:t>
            </a:fld>
            <a:endParaRPr lang="en-US" altLang="en-US"/>
          </a:p>
        </p:txBody>
      </p:sp>
    </p:spTree>
    <p:extLst>
      <p:ext uri="{BB962C8B-B14F-4D97-AF65-F5344CB8AC3E}">
        <p14:creationId xmlns:p14="http://schemas.microsoft.com/office/powerpoint/2010/main" val="3097171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5ECEDA-9502-4F13-B515-65CAB7FD503D}" type="slidenum">
              <a:rPr lang="en-US" altLang="en-US"/>
              <a:pPr/>
              <a:t>‹#›</a:t>
            </a:fld>
            <a:endParaRPr lang="en-US" altLang="en-US"/>
          </a:p>
        </p:txBody>
      </p:sp>
    </p:spTree>
    <p:extLst>
      <p:ext uri="{BB962C8B-B14F-4D97-AF65-F5344CB8AC3E}">
        <p14:creationId xmlns:p14="http://schemas.microsoft.com/office/powerpoint/2010/main" val="322772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AD45C8-B578-44F7-BB8D-4FC77296C757}" type="slidenum">
              <a:rPr lang="en-US" altLang="en-US"/>
              <a:pPr/>
              <a:t>‹#›</a:t>
            </a:fld>
            <a:endParaRPr lang="en-US" altLang="en-US"/>
          </a:p>
        </p:txBody>
      </p:sp>
    </p:spTree>
    <p:extLst>
      <p:ext uri="{BB962C8B-B14F-4D97-AF65-F5344CB8AC3E}">
        <p14:creationId xmlns:p14="http://schemas.microsoft.com/office/powerpoint/2010/main" val="3358076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116186-419F-4495-BC09-51DDB2587B0D}" type="slidenum">
              <a:rPr lang="en-US" altLang="en-US"/>
              <a:pPr/>
              <a:t>‹#›</a:t>
            </a:fld>
            <a:endParaRPr lang="en-US" altLang="en-US"/>
          </a:p>
        </p:txBody>
      </p:sp>
    </p:spTree>
    <p:extLst>
      <p:ext uri="{BB962C8B-B14F-4D97-AF65-F5344CB8AC3E}">
        <p14:creationId xmlns:p14="http://schemas.microsoft.com/office/powerpoint/2010/main" val="2526533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3BF7813-8373-416F-A83E-5BB75DB8C17E}" type="slidenum">
              <a:rPr lang="en-US" altLang="en-US"/>
              <a:pPr/>
              <a:t>‹#›</a:t>
            </a:fld>
            <a:endParaRPr lang="en-US" altLang="en-US"/>
          </a:p>
        </p:txBody>
      </p:sp>
    </p:spTree>
    <p:extLst>
      <p:ext uri="{BB962C8B-B14F-4D97-AF65-F5344CB8AC3E}">
        <p14:creationId xmlns:p14="http://schemas.microsoft.com/office/powerpoint/2010/main" val="349335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FA6524-73B9-45C8-811E-DB5994FAE603}" type="slidenum">
              <a:rPr lang="en-US" altLang="en-US"/>
              <a:pPr/>
              <a:t>‹#›</a:t>
            </a:fld>
            <a:endParaRPr lang="en-US" altLang="en-US"/>
          </a:p>
        </p:txBody>
      </p:sp>
    </p:spTree>
    <p:extLst>
      <p:ext uri="{BB962C8B-B14F-4D97-AF65-F5344CB8AC3E}">
        <p14:creationId xmlns:p14="http://schemas.microsoft.com/office/powerpoint/2010/main" val="1426459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01F0A73-FE21-4399-A0DE-1506A1EAFC87}" type="slidenum">
              <a:rPr lang="en-US" altLang="en-US"/>
              <a:pPr/>
              <a:t>‹#›</a:t>
            </a:fld>
            <a:endParaRPr lang="en-US" altLang="en-US"/>
          </a:p>
        </p:txBody>
      </p:sp>
    </p:spTree>
    <p:extLst>
      <p:ext uri="{BB962C8B-B14F-4D97-AF65-F5344CB8AC3E}">
        <p14:creationId xmlns:p14="http://schemas.microsoft.com/office/powerpoint/2010/main" val="2873672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1A3E56-76B1-48F3-AB5F-550E7136A11A}" type="slidenum">
              <a:rPr lang="en-US" altLang="en-US"/>
              <a:pPr/>
              <a:t>‹#›</a:t>
            </a:fld>
            <a:endParaRPr lang="en-US" altLang="en-US"/>
          </a:p>
        </p:txBody>
      </p:sp>
    </p:spTree>
    <p:extLst>
      <p:ext uri="{BB962C8B-B14F-4D97-AF65-F5344CB8AC3E}">
        <p14:creationId xmlns:p14="http://schemas.microsoft.com/office/powerpoint/2010/main" val="823873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1AFD7F-A067-4069-B001-252071FD7BEA}" type="slidenum">
              <a:rPr lang="en-US" altLang="en-US"/>
              <a:pPr/>
              <a:t>‹#›</a:t>
            </a:fld>
            <a:endParaRPr lang="en-US" altLang="en-US"/>
          </a:p>
        </p:txBody>
      </p:sp>
    </p:spTree>
    <p:extLst>
      <p:ext uri="{BB962C8B-B14F-4D97-AF65-F5344CB8AC3E}">
        <p14:creationId xmlns:p14="http://schemas.microsoft.com/office/powerpoint/2010/main" val="38199253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98ED6E-78FD-449B-9F72-A72DB7D296AB}" type="slidenum">
              <a:rPr lang="en-US" altLang="en-US"/>
              <a:pPr/>
              <a:t>‹#›</a:t>
            </a:fld>
            <a:endParaRPr lang="en-US" altLang="en-US"/>
          </a:p>
        </p:txBody>
      </p:sp>
    </p:spTree>
    <p:extLst>
      <p:ext uri="{BB962C8B-B14F-4D97-AF65-F5344CB8AC3E}">
        <p14:creationId xmlns:p14="http://schemas.microsoft.com/office/powerpoint/2010/main" val="1159037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32A7D2-608F-4F1F-BB79-FC9F2F77437C}" type="slidenum">
              <a:rPr lang="en-US" altLang="en-US"/>
              <a:pPr/>
              <a:t>‹#›</a:t>
            </a:fld>
            <a:endParaRPr lang="en-US" altLang="en-US"/>
          </a:p>
        </p:txBody>
      </p:sp>
    </p:spTree>
    <p:extLst>
      <p:ext uri="{BB962C8B-B14F-4D97-AF65-F5344CB8AC3E}">
        <p14:creationId xmlns:p14="http://schemas.microsoft.com/office/powerpoint/2010/main" val="136725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9BE7015-EF15-45B2-B228-320A2DA821F1}" type="slidenum">
              <a:rPr lang="en-US" altLang="en-US"/>
              <a:pPr/>
              <a:t>‹#›</a:t>
            </a:fld>
            <a:endParaRPr lang="en-US" altLang="en-US"/>
          </a:p>
        </p:txBody>
      </p:sp>
    </p:spTree>
    <p:extLst>
      <p:ext uri="{BB962C8B-B14F-4D97-AF65-F5344CB8AC3E}">
        <p14:creationId xmlns:p14="http://schemas.microsoft.com/office/powerpoint/2010/main" val="2361235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D528E19-C5B3-4CB9-BD32-3C67592A7E27}" type="slidenum">
              <a:rPr lang="en-US" altLang="en-US"/>
              <a:pPr/>
              <a:t>‹#›</a:t>
            </a:fld>
            <a:endParaRPr lang="en-US" altLang="en-US"/>
          </a:p>
        </p:txBody>
      </p:sp>
    </p:spTree>
    <p:extLst>
      <p:ext uri="{BB962C8B-B14F-4D97-AF65-F5344CB8AC3E}">
        <p14:creationId xmlns:p14="http://schemas.microsoft.com/office/powerpoint/2010/main" val="835648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29BAE8-6436-4D23-A1F3-685C22F76F80}" type="slidenum">
              <a:rPr lang="en-US" altLang="en-US"/>
              <a:pPr/>
              <a:t>‹#›</a:t>
            </a:fld>
            <a:endParaRPr lang="en-US" altLang="en-US"/>
          </a:p>
        </p:txBody>
      </p:sp>
    </p:spTree>
    <p:extLst>
      <p:ext uri="{BB962C8B-B14F-4D97-AF65-F5344CB8AC3E}">
        <p14:creationId xmlns:p14="http://schemas.microsoft.com/office/powerpoint/2010/main" val="3626696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0E755F-E575-4B7F-9DDF-CF2A2908D87B}" type="slidenum">
              <a:rPr lang="en-US" altLang="en-US"/>
              <a:pPr/>
              <a:t>‹#›</a:t>
            </a:fld>
            <a:endParaRPr lang="en-US" altLang="en-US"/>
          </a:p>
        </p:txBody>
      </p:sp>
    </p:spTree>
    <p:extLst>
      <p:ext uri="{BB962C8B-B14F-4D97-AF65-F5344CB8AC3E}">
        <p14:creationId xmlns:p14="http://schemas.microsoft.com/office/powerpoint/2010/main" val="12513476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333EE6-F2D5-47C8-BE24-177A75FEB4EF}" type="slidenum">
              <a:rPr lang="en-US" altLang="en-US"/>
              <a:pPr/>
              <a:t>‹#›</a:t>
            </a:fld>
            <a:endParaRPr lang="en-US" altLang="en-US"/>
          </a:p>
        </p:txBody>
      </p:sp>
    </p:spTree>
    <p:extLst>
      <p:ext uri="{BB962C8B-B14F-4D97-AF65-F5344CB8AC3E}">
        <p14:creationId xmlns:p14="http://schemas.microsoft.com/office/powerpoint/2010/main" val="1243868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E5C2F10-870C-4469-9D3E-C819C8EC5D24}" type="slidenum">
              <a:rPr lang="en-US" altLang="en-US"/>
              <a:pPr/>
              <a:t>‹#›</a:t>
            </a:fld>
            <a:endParaRPr lang="en-US" altLang="en-US"/>
          </a:p>
        </p:txBody>
      </p:sp>
    </p:spTree>
    <p:extLst>
      <p:ext uri="{BB962C8B-B14F-4D97-AF65-F5344CB8AC3E}">
        <p14:creationId xmlns:p14="http://schemas.microsoft.com/office/powerpoint/2010/main" val="2000715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A3C41A5-8C70-4B08-86A3-028AD6640816}" type="slidenum">
              <a:rPr lang="en-US" altLang="en-US"/>
              <a:pPr/>
              <a:t>‹#›</a:t>
            </a:fld>
            <a:endParaRPr lang="en-US" altLang="en-US"/>
          </a:p>
        </p:txBody>
      </p:sp>
    </p:spTree>
    <p:extLst>
      <p:ext uri="{BB962C8B-B14F-4D97-AF65-F5344CB8AC3E}">
        <p14:creationId xmlns:p14="http://schemas.microsoft.com/office/powerpoint/2010/main" val="8022664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1B7CAA9-5947-417C-971D-87024D3CBEB4}" type="slidenum">
              <a:rPr lang="en-US" altLang="en-US"/>
              <a:pPr/>
              <a:t>‹#›</a:t>
            </a:fld>
            <a:endParaRPr lang="en-US" altLang="en-US"/>
          </a:p>
        </p:txBody>
      </p:sp>
    </p:spTree>
    <p:extLst>
      <p:ext uri="{BB962C8B-B14F-4D97-AF65-F5344CB8AC3E}">
        <p14:creationId xmlns:p14="http://schemas.microsoft.com/office/powerpoint/2010/main" val="9967476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BAFB6CA-1E15-463C-9EDD-F5CBB0539E03}" type="slidenum">
              <a:rPr lang="en-US" altLang="en-US"/>
              <a:pPr/>
              <a:t>‹#›</a:t>
            </a:fld>
            <a:endParaRPr lang="en-US" altLang="en-US"/>
          </a:p>
        </p:txBody>
      </p:sp>
    </p:spTree>
    <p:extLst>
      <p:ext uri="{BB962C8B-B14F-4D97-AF65-F5344CB8AC3E}">
        <p14:creationId xmlns:p14="http://schemas.microsoft.com/office/powerpoint/2010/main" val="2681194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10D527-A9EF-4F96-ABF8-D68D1D594F06}" type="slidenum">
              <a:rPr lang="en-US" altLang="en-US"/>
              <a:pPr/>
              <a:t>‹#›</a:t>
            </a:fld>
            <a:endParaRPr lang="en-US" altLang="en-US"/>
          </a:p>
        </p:txBody>
      </p:sp>
    </p:spTree>
    <p:extLst>
      <p:ext uri="{BB962C8B-B14F-4D97-AF65-F5344CB8AC3E}">
        <p14:creationId xmlns:p14="http://schemas.microsoft.com/office/powerpoint/2010/main" val="41377449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5AF194-D07A-46C4-B1EF-85EF8EDD2D8B}" type="slidenum">
              <a:rPr lang="en-US" altLang="en-US"/>
              <a:pPr/>
              <a:t>‹#›</a:t>
            </a:fld>
            <a:endParaRPr lang="en-US" altLang="en-US"/>
          </a:p>
        </p:txBody>
      </p:sp>
    </p:spTree>
    <p:extLst>
      <p:ext uri="{BB962C8B-B14F-4D97-AF65-F5344CB8AC3E}">
        <p14:creationId xmlns:p14="http://schemas.microsoft.com/office/powerpoint/2010/main" val="418235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A895A31-D0EC-4388-B18C-404DADEA9345}" type="slidenum">
              <a:rPr lang="en-US" altLang="en-US"/>
              <a:pPr/>
              <a:t>‹#›</a:t>
            </a:fld>
            <a:endParaRPr lang="en-US" altLang="en-US"/>
          </a:p>
        </p:txBody>
      </p:sp>
    </p:spTree>
    <p:extLst>
      <p:ext uri="{BB962C8B-B14F-4D97-AF65-F5344CB8AC3E}">
        <p14:creationId xmlns:p14="http://schemas.microsoft.com/office/powerpoint/2010/main" val="31628442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37A0A0-8F50-4AFE-8ADD-26C7BA007569}" type="slidenum">
              <a:rPr lang="en-US" altLang="en-US"/>
              <a:pPr/>
              <a:t>‹#›</a:t>
            </a:fld>
            <a:endParaRPr lang="en-US" altLang="en-US"/>
          </a:p>
        </p:txBody>
      </p:sp>
    </p:spTree>
    <p:extLst>
      <p:ext uri="{BB962C8B-B14F-4D97-AF65-F5344CB8AC3E}">
        <p14:creationId xmlns:p14="http://schemas.microsoft.com/office/powerpoint/2010/main" val="11771414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A8F807C-B26A-4621-B8A7-FF7443B02249}" type="slidenum">
              <a:rPr lang="en-US" altLang="en-US"/>
              <a:pPr/>
              <a:t>‹#›</a:t>
            </a:fld>
            <a:endParaRPr lang="en-US" altLang="en-US"/>
          </a:p>
        </p:txBody>
      </p:sp>
    </p:spTree>
    <p:extLst>
      <p:ext uri="{BB962C8B-B14F-4D97-AF65-F5344CB8AC3E}">
        <p14:creationId xmlns:p14="http://schemas.microsoft.com/office/powerpoint/2010/main" val="22988111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F848E89-2224-4182-BF4E-C669A9F5CFB4}" type="slidenum">
              <a:rPr lang="en-US" altLang="en-US"/>
              <a:pPr/>
              <a:t>‹#›</a:t>
            </a:fld>
            <a:endParaRPr lang="en-US" altLang="en-US"/>
          </a:p>
        </p:txBody>
      </p:sp>
    </p:spTree>
    <p:extLst>
      <p:ext uri="{BB962C8B-B14F-4D97-AF65-F5344CB8AC3E}">
        <p14:creationId xmlns:p14="http://schemas.microsoft.com/office/powerpoint/2010/main" val="2565983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350EC1-5A95-4F17-8EA1-BADDCEB968DE}" type="slidenum">
              <a:rPr lang="en-US" altLang="en-US"/>
              <a:pPr/>
              <a:t>‹#›</a:t>
            </a:fld>
            <a:endParaRPr lang="en-US" altLang="en-US"/>
          </a:p>
        </p:txBody>
      </p:sp>
    </p:spTree>
    <p:extLst>
      <p:ext uri="{BB962C8B-B14F-4D97-AF65-F5344CB8AC3E}">
        <p14:creationId xmlns:p14="http://schemas.microsoft.com/office/powerpoint/2010/main" val="6532825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A49A32-E84F-43DF-9B75-8255F48027AC}" type="slidenum">
              <a:rPr lang="en-US" altLang="en-US"/>
              <a:pPr/>
              <a:t>‹#›</a:t>
            </a:fld>
            <a:endParaRPr lang="en-US" altLang="en-US"/>
          </a:p>
        </p:txBody>
      </p:sp>
    </p:spTree>
    <p:extLst>
      <p:ext uri="{BB962C8B-B14F-4D97-AF65-F5344CB8AC3E}">
        <p14:creationId xmlns:p14="http://schemas.microsoft.com/office/powerpoint/2010/main" val="22301090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6259F9-402F-4476-B023-C633133A5FA3}" type="slidenum">
              <a:rPr lang="en-US" altLang="en-US"/>
              <a:pPr/>
              <a:t>‹#›</a:t>
            </a:fld>
            <a:endParaRPr lang="en-US" altLang="en-US"/>
          </a:p>
        </p:txBody>
      </p:sp>
    </p:spTree>
    <p:extLst>
      <p:ext uri="{BB962C8B-B14F-4D97-AF65-F5344CB8AC3E}">
        <p14:creationId xmlns:p14="http://schemas.microsoft.com/office/powerpoint/2010/main" val="12014524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3FCE14-7551-4C9C-9FAF-0457C5F1F5AC}" type="slidenum">
              <a:rPr lang="en-US" altLang="en-US"/>
              <a:pPr/>
              <a:t>‹#›</a:t>
            </a:fld>
            <a:endParaRPr lang="en-US" altLang="en-US"/>
          </a:p>
        </p:txBody>
      </p:sp>
    </p:spTree>
    <p:extLst>
      <p:ext uri="{BB962C8B-B14F-4D97-AF65-F5344CB8AC3E}">
        <p14:creationId xmlns:p14="http://schemas.microsoft.com/office/powerpoint/2010/main" val="38278421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D07D19D-F8A6-47CB-B9BA-21EB0A4918F2}" type="slidenum">
              <a:rPr lang="en-US" altLang="en-US"/>
              <a:pPr/>
              <a:t>‹#›</a:t>
            </a:fld>
            <a:endParaRPr lang="en-US" altLang="en-US"/>
          </a:p>
        </p:txBody>
      </p:sp>
    </p:spTree>
    <p:extLst>
      <p:ext uri="{BB962C8B-B14F-4D97-AF65-F5344CB8AC3E}">
        <p14:creationId xmlns:p14="http://schemas.microsoft.com/office/powerpoint/2010/main" val="39071218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F517B9B-5653-4C2A-9FAE-6F29B8732399}" type="slidenum">
              <a:rPr lang="en-US" altLang="en-US"/>
              <a:pPr/>
              <a:t>‹#›</a:t>
            </a:fld>
            <a:endParaRPr lang="en-US" altLang="en-US"/>
          </a:p>
        </p:txBody>
      </p:sp>
    </p:spTree>
    <p:extLst>
      <p:ext uri="{BB962C8B-B14F-4D97-AF65-F5344CB8AC3E}">
        <p14:creationId xmlns:p14="http://schemas.microsoft.com/office/powerpoint/2010/main" val="4927677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D3F3BA-D700-4440-9DC0-7FF400F496D3}" type="slidenum">
              <a:rPr lang="en-US" altLang="en-US"/>
              <a:pPr/>
              <a:t>‹#›</a:t>
            </a:fld>
            <a:endParaRPr lang="en-US" altLang="en-US"/>
          </a:p>
        </p:txBody>
      </p:sp>
    </p:spTree>
    <p:extLst>
      <p:ext uri="{BB962C8B-B14F-4D97-AF65-F5344CB8AC3E}">
        <p14:creationId xmlns:p14="http://schemas.microsoft.com/office/powerpoint/2010/main" val="370186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0F023FB-564F-40DA-8E82-625F44227951}" type="slidenum">
              <a:rPr lang="en-US" altLang="en-US"/>
              <a:pPr/>
              <a:t>‹#›</a:t>
            </a:fld>
            <a:endParaRPr lang="en-US" altLang="en-US"/>
          </a:p>
        </p:txBody>
      </p:sp>
    </p:spTree>
    <p:extLst>
      <p:ext uri="{BB962C8B-B14F-4D97-AF65-F5344CB8AC3E}">
        <p14:creationId xmlns:p14="http://schemas.microsoft.com/office/powerpoint/2010/main" val="3100889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B72E29E-B2DB-41FB-BC79-6B47C3B35016}" type="slidenum">
              <a:rPr lang="en-US" altLang="en-US"/>
              <a:pPr/>
              <a:t>‹#›</a:t>
            </a:fld>
            <a:endParaRPr lang="en-US" altLang="en-US"/>
          </a:p>
        </p:txBody>
      </p:sp>
    </p:spTree>
    <p:extLst>
      <p:ext uri="{BB962C8B-B14F-4D97-AF65-F5344CB8AC3E}">
        <p14:creationId xmlns:p14="http://schemas.microsoft.com/office/powerpoint/2010/main" val="30325136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CDC875D-E3AE-4263-B1FD-668A73D8BAD2}" type="slidenum">
              <a:rPr lang="en-US" altLang="en-US"/>
              <a:pPr/>
              <a:t>‹#›</a:t>
            </a:fld>
            <a:endParaRPr lang="en-US" altLang="en-US"/>
          </a:p>
        </p:txBody>
      </p:sp>
    </p:spTree>
    <p:extLst>
      <p:ext uri="{BB962C8B-B14F-4D97-AF65-F5344CB8AC3E}">
        <p14:creationId xmlns:p14="http://schemas.microsoft.com/office/powerpoint/2010/main" val="23571861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AB8E73-F507-4500-ADFE-FBC65F0D5B0A}" type="slidenum">
              <a:rPr lang="en-US" altLang="en-US"/>
              <a:pPr/>
              <a:t>‹#›</a:t>
            </a:fld>
            <a:endParaRPr lang="en-US" altLang="en-US"/>
          </a:p>
        </p:txBody>
      </p:sp>
    </p:spTree>
    <p:extLst>
      <p:ext uri="{BB962C8B-B14F-4D97-AF65-F5344CB8AC3E}">
        <p14:creationId xmlns:p14="http://schemas.microsoft.com/office/powerpoint/2010/main" val="16911286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01C2A9-4AB1-4B61-833A-655944B77E01}" type="slidenum">
              <a:rPr lang="en-US" altLang="en-US"/>
              <a:pPr/>
              <a:t>‹#›</a:t>
            </a:fld>
            <a:endParaRPr lang="en-US" altLang="en-US"/>
          </a:p>
        </p:txBody>
      </p:sp>
    </p:spTree>
    <p:extLst>
      <p:ext uri="{BB962C8B-B14F-4D97-AF65-F5344CB8AC3E}">
        <p14:creationId xmlns:p14="http://schemas.microsoft.com/office/powerpoint/2010/main" val="30894048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7B42114-CF5B-4875-96CE-C425E0DCE446}" type="slidenum">
              <a:rPr lang="en-US" altLang="en-US"/>
              <a:pPr/>
              <a:t>‹#›</a:t>
            </a:fld>
            <a:endParaRPr lang="en-US" altLang="en-US"/>
          </a:p>
        </p:txBody>
      </p:sp>
    </p:spTree>
    <p:extLst>
      <p:ext uri="{BB962C8B-B14F-4D97-AF65-F5344CB8AC3E}">
        <p14:creationId xmlns:p14="http://schemas.microsoft.com/office/powerpoint/2010/main" val="8624538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13517B-74E1-4F01-B995-7DCCDB7ECF71}" type="slidenum">
              <a:rPr lang="en-US" altLang="en-US"/>
              <a:pPr/>
              <a:t>‹#›</a:t>
            </a:fld>
            <a:endParaRPr lang="en-US" altLang="en-US"/>
          </a:p>
        </p:txBody>
      </p:sp>
    </p:spTree>
    <p:extLst>
      <p:ext uri="{BB962C8B-B14F-4D97-AF65-F5344CB8AC3E}">
        <p14:creationId xmlns:p14="http://schemas.microsoft.com/office/powerpoint/2010/main" val="5457818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7EB05F-5FC1-4313-91EE-C5BDBB907C04}" type="slidenum">
              <a:rPr lang="en-US" altLang="en-US"/>
              <a:pPr/>
              <a:t>‹#›</a:t>
            </a:fld>
            <a:endParaRPr lang="en-US" altLang="en-US"/>
          </a:p>
        </p:txBody>
      </p:sp>
    </p:spTree>
    <p:extLst>
      <p:ext uri="{BB962C8B-B14F-4D97-AF65-F5344CB8AC3E}">
        <p14:creationId xmlns:p14="http://schemas.microsoft.com/office/powerpoint/2010/main" val="25614568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578C85-FE7A-4847-9922-C639D8320EBE}" type="slidenum">
              <a:rPr lang="en-US" altLang="en-US"/>
              <a:pPr/>
              <a:t>‹#›</a:t>
            </a:fld>
            <a:endParaRPr lang="en-US" altLang="en-US"/>
          </a:p>
        </p:txBody>
      </p:sp>
    </p:spTree>
    <p:extLst>
      <p:ext uri="{BB962C8B-B14F-4D97-AF65-F5344CB8AC3E}">
        <p14:creationId xmlns:p14="http://schemas.microsoft.com/office/powerpoint/2010/main" val="20271556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230DAE-03F7-41EA-8A80-5FB4646358E7}" type="slidenum">
              <a:rPr lang="en-US" altLang="en-US"/>
              <a:pPr/>
              <a:t>‹#›</a:t>
            </a:fld>
            <a:endParaRPr lang="en-US" altLang="en-US"/>
          </a:p>
        </p:txBody>
      </p:sp>
    </p:spTree>
    <p:extLst>
      <p:ext uri="{BB962C8B-B14F-4D97-AF65-F5344CB8AC3E}">
        <p14:creationId xmlns:p14="http://schemas.microsoft.com/office/powerpoint/2010/main" val="5985555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4B23F7B-15AE-44F8-8778-3E3E02F7AB26}" type="slidenum">
              <a:rPr lang="en-US" altLang="en-US"/>
              <a:pPr/>
              <a:t>‹#›</a:t>
            </a:fld>
            <a:endParaRPr lang="en-US" altLang="en-US"/>
          </a:p>
        </p:txBody>
      </p:sp>
    </p:spTree>
    <p:extLst>
      <p:ext uri="{BB962C8B-B14F-4D97-AF65-F5344CB8AC3E}">
        <p14:creationId xmlns:p14="http://schemas.microsoft.com/office/powerpoint/2010/main" val="220706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395AF3B-C7DE-4ECA-8511-82357EE5C73D}" type="slidenum">
              <a:rPr lang="en-US" altLang="en-US"/>
              <a:pPr/>
              <a:t>‹#›</a:t>
            </a:fld>
            <a:endParaRPr lang="en-US" altLang="en-US"/>
          </a:p>
        </p:txBody>
      </p:sp>
    </p:spTree>
    <p:extLst>
      <p:ext uri="{BB962C8B-B14F-4D97-AF65-F5344CB8AC3E}">
        <p14:creationId xmlns:p14="http://schemas.microsoft.com/office/powerpoint/2010/main" val="14816761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F9C1E46-A215-4472-BBE7-17D2D0A41067}" type="slidenum">
              <a:rPr lang="en-US" altLang="en-US"/>
              <a:pPr/>
              <a:t>‹#›</a:t>
            </a:fld>
            <a:endParaRPr lang="en-US" altLang="en-US"/>
          </a:p>
        </p:txBody>
      </p:sp>
    </p:spTree>
    <p:extLst>
      <p:ext uri="{BB962C8B-B14F-4D97-AF65-F5344CB8AC3E}">
        <p14:creationId xmlns:p14="http://schemas.microsoft.com/office/powerpoint/2010/main" val="23913401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39349C8-1D14-4287-9850-581EDE3B0CB0}" type="slidenum">
              <a:rPr lang="en-US" altLang="en-US"/>
              <a:pPr/>
              <a:t>‹#›</a:t>
            </a:fld>
            <a:endParaRPr lang="en-US" altLang="en-US"/>
          </a:p>
        </p:txBody>
      </p:sp>
    </p:spTree>
    <p:extLst>
      <p:ext uri="{BB962C8B-B14F-4D97-AF65-F5344CB8AC3E}">
        <p14:creationId xmlns:p14="http://schemas.microsoft.com/office/powerpoint/2010/main" val="37270825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A8BC734-6103-446F-9A0A-6A67A7123A2E}" type="slidenum">
              <a:rPr lang="en-US" altLang="en-US"/>
              <a:pPr/>
              <a:t>‹#›</a:t>
            </a:fld>
            <a:endParaRPr lang="en-US" altLang="en-US"/>
          </a:p>
        </p:txBody>
      </p:sp>
    </p:spTree>
    <p:extLst>
      <p:ext uri="{BB962C8B-B14F-4D97-AF65-F5344CB8AC3E}">
        <p14:creationId xmlns:p14="http://schemas.microsoft.com/office/powerpoint/2010/main" val="35148520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B697772-E98E-45C6-B1AC-6B3681B516C1}" type="slidenum">
              <a:rPr lang="en-US" altLang="en-US"/>
              <a:pPr/>
              <a:t>‹#›</a:t>
            </a:fld>
            <a:endParaRPr lang="en-US" altLang="en-US"/>
          </a:p>
        </p:txBody>
      </p:sp>
    </p:spTree>
    <p:extLst>
      <p:ext uri="{BB962C8B-B14F-4D97-AF65-F5344CB8AC3E}">
        <p14:creationId xmlns:p14="http://schemas.microsoft.com/office/powerpoint/2010/main" val="40324525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E2F93A-C969-486B-B477-781B682A4270}" type="slidenum">
              <a:rPr lang="en-US" altLang="en-US"/>
              <a:pPr/>
              <a:t>‹#›</a:t>
            </a:fld>
            <a:endParaRPr lang="en-US" altLang="en-US"/>
          </a:p>
        </p:txBody>
      </p:sp>
    </p:spTree>
    <p:extLst>
      <p:ext uri="{BB962C8B-B14F-4D97-AF65-F5344CB8AC3E}">
        <p14:creationId xmlns:p14="http://schemas.microsoft.com/office/powerpoint/2010/main" val="11258653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2E3EA1-F506-4D74-BD46-1B7554733A0C}" type="slidenum">
              <a:rPr lang="en-US" altLang="en-US"/>
              <a:pPr/>
              <a:t>‹#›</a:t>
            </a:fld>
            <a:endParaRPr lang="en-US" altLang="en-US"/>
          </a:p>
        </p:txBody>
      </p:sp>
    </p:spTree>
    <p:extLst>
      <p:ext uri="{BB962C8B-B14F-4D97-AF65-F5344CB8AC3E}">
        <p14:creationId xmlns:p14="http://schemas.microsoft.com/office/powerpoint/2010/main" val="17606058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E43225B-7CEE-4E79-93AA-929F15295466}" type="slidenum">
              <a:rPr lang="en-US" altLang="en-US"/>
              <a:pPr/>
              <a:t>‹#›</a:t>
            </a:fld>
            <a:endParaRPr lang="en-US" altLang="en-US"/>
          </a:p>
        </p:txBody>
      </p:sp>
    </p:spTree>
    <p:extLst>
      <p:ext uri="{BB962C8B-B14F-4D97-AF65-F5344CB8AC3E}">
        <p14:creationId xmlns:p14="http://schemas.microsoft.com/office/powerpoint/2010/main" val="750246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A65DE7-D246-4F84-90F6-0F64260D1FBA}" type="slidenum">
              <a:rPr lang="en-US" altLang="en-US"/>
              <a:pPr/>
              <a:t>‹#›</a:t>
            </a:fld>
            <a:endParaRPr lang="en-US" altLang="en-US"/>
          </a:p>
        </p:txBody>
      </p:sp>
    </p:spTree>
    <p:extLst>
      <p:ext uri="{BB962C8B-B14F-4D97-AF65-F5344CB8AC3E}">
        <p14:creationId xmlns:p14="http://schemas.microsoft.com/office/powerpoint/2010/main" val="36620614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4A659AC-270F-4482-9DD4-AB0C873D8ACF}" type="slidenum">
              <a:rPr lang="en-US" altLang="en-US"/>
              <a:pPr/>
              <a:t>‹#›</a:t>
            </a:fld>
            <a:endParaRPr lang="en-US" altLang="en-US"/>
          </a:p>
        </p:txBody>
      </p:sp>
    </p:spTree>
    <p:extLst>
      <p:ext uri="{BB962C8B-B14F-4D97-AF65-F5344CB8AC3E}">
        <p14:creationId xmlns:p14="http://schemas.microsoft.com/office/powerpoint/2010/main" val="19733779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5AE014-F279-42DB-8308-1E5697AC1205}" type="slidenum">
              <a:rPr lang="en-US" altLang="en-US"/>
              <a:pPr/>
              <a:t>‹#›</a:t>
            </a:fld>
            <a:endParaRPr lang="en-US" altLang="en-US"/>
          </a:p>
        </p:txBody>
      </p:sp>
    </p:spTree>
    <p:extLst>
      <p:ext uri="{BB962C8B-B14F-4D97-AF65-F5344CB8AC3E}">
        <p14:creationId xmlns:p14="http://schemas.microsoft.com/office/powerpoint/2010/main" val="258596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E6100C3-47FA-4420-90F7-ECBFB28A82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A582A99B-442F-40B6-8FC6-6576AA267AE8}" type="slidenum">
              <a:rPr lang="en-US" altLang="en-US"/>
              <a:pPr/>
              <a:t>‹#›</a:t>
            </a:fld>
            <a:endParaRPr lang="en-US" altLang="en-US"/>
          </a:p>
        </p:txBody>
      </p:sp>
    </p:spTree>
    <p:extLst>
      <p:ext uri="{BB962C8B-B14F-4D97-AF65-F5344CB8AC3E}">
        <p14:creationId xmlns:p14="http://schemas.microsoft.com/office/powerpoint/2010/main" val="81252496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8DFEE80A-0E87-4E8F-9869-5B06D559FBB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8A71F21F-77EC-4ACF-8647-9893895BEA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B9F2943-60E8-4B07-9FB4-1CF430CD34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C2199874-7894-419C-8B06-CB1996BAE58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C9F8319-C261-4213-9B94-C4DFC434957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B7968E1-0636-46A1-88B2-CF2B26B3929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E451CBC3-F271-42D2-ADBE-B67DC7C2FC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15DB5152-EA00-444B-81D2-2E7FFB3021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7B1"/>
        </a:solid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85800" y="685800"/>
            <a:ext cx="7924800" cy="5293757"/>
          </a:xfrm>
          <a:prstGeom prst="rect">
            <a:avLst/>
          </a:prstGeom>
          <a:solidFill>
            <a:srgbClr val="683400"/>
          </a:solidFill>
          <a:ln w="50800">
            <a:solidFill>
              <a:schemeClr val="tx1"/>
            </a:solidFill>
            <a:miter lim="800000"/>
            <a:headEnd/>
            <a:tailEnd/>
          </a:ln>
          <a:effectLst/>
          <a:scene3d>
            <a:camera prst="orthographicFront"/>
            <a:lightRig rig="threePt" dir="t"/>
          </a:scene3d>
          <a:sp3d>
            <a:bevelT w="127000"/>
          </a:sp3d>
        </p:spPr>
        <p:txBody>
          <a:bodyPr wrap="square" lIns="274320" tIns="457200" rIns="274320" bIns="822960">
            <a:spAutoFit/>
          </a:bodyPr>
          <a:lstStyle/>
          <a:p>
            <a:pPr algn="ctr">
              <a:defRPr/>
            </a:pPr>
            <a:r>
              <a:rPr lang="en-US" sz="4000" dirty="0">
                <a:solidFill>
                  <a:schemeClr val="bg1"/>
                </a:solidFill>
                <a:effectLst>
                  <a:outerShdw blurRad="38100" dist="38100" dir="2700000" algn="tl">
                    <a:srgbClr val="000000"/>
                  </a:outerShdw>
                </a:effectLst>
                <a:latin typeface="Arial" charset="0"/>
              </a:rPr>
              <a:t>Sociology 125</a:t>
            </a:r>
          </a:p>
          <a:p>
            <a:pPr algn="ctr">
              <a:defRPr/>
            </a:pPr>
            <a:r>
              <a:rPr lang="en-US" sz="4000" dirty="0">
                <a:solidFill>
                  <a:schemeClr val="bg1"/>
                </a:solidFill>
                <a:effectLst>
                  <a:outerShdw blurRad="38100" dist="38100" dir="2700000" algn="tl">
                    <a:srgbClr val="000000"/>
                  </a:outerShdw>
                </a:effectLst>
                <a:latin typeface="Arial" charset="0"/>
              </a:rPr>
              <a:t>Lecture 13</a:t>
            </a:r>
          </a:p>
          <a:p>
            <a:pPr algn="ctr">
              <a:defRPr/>
            </a:pPr>
            <a:endParaRPr lang="en-US" sz="2800" dirty="0">
              <a:solidFill>
                <a:schemeClr val="bg1"/>
              </a:solidFill>
              <a:effectLst>
                <a:outerShdw blurRad="38100" dist="38100" dir="2700000" algn="tl">
                  <a:srgbClr val="000000"/>
                </a:outerShdw>
              </a:effectLst>
              <a:latin typeface="Arial" charset="0"/>
            </a:endParaRPr>
          </a:p>
          <a:p>
            <a:pPr algn="ctr">
              <a:defRPr/>
            </a:pPr>
            <a:r>
              <a:rPr lang="en-US" sz="9600" b="1" dirty="0">
                <a:solidFill>
                  <a:schemeClr val="bg1"/>
                </a:solidFill>
                <a:effectLst>
                  <a:outerShdw blurRad="38100" dist="38100" dir="2700000" algn="tl">
                    <a:srgbClr val="000000"/>
                  </a:outerShdw>
                </a:effectLst>
                <a:latin typeface="Times New Roman" pitchFamily="18" charset="0"/>
              </a:rPr>
              <a:t>Class</a:t>
            </a:r>
          </a:p>
          <a:p>
            <a:pPr algn="ctr">
              <a:defRPr/>
            </a:pPr>
            <a:endParaRPr lang="en-US" sz="2800" dirty="0">
              <a:solidFill>
                <a:schemeClr val="bg1"/>
              </a:solidFill>
              <a:effectLst>
                <a:outerShdw blurRad="38100" dist="38100" dir="2700000" algn="tl">
                  <a:srgbClr val="000000"/>
                </a:outerShdw>
              </a:effectLst>
              <a:latin typeface="Arial" charset="0"/>
            </a:endParaRPr>
          </a:p>
          <a:p>
            <a:pPr algn="ctr">
              <a:defRPr/>
            </a:pPr>
            <a:r>
              <a:rPr lang="en-US" sz="2800" dirty="0" smtClean="0">
                <a:solidFill>
                  <a:schemeClr val="bg1"/>
                </a:solidFill>
                <a:effectLst>
                  <a:outerShdw blurRad="38100" dist="38100" dir="2700000" algn="tl">
                    <a:srgbClr val="000000"/>
                  </a:outerShdw>
                </a:effectLst>
                <a:latin typeface="Arial" charset="0"/>
              </a:rPr>
              <a:t>March 2, 2017</a:t>
            </a:r>
            <a:endParaRPr lang="en-US" sz="2800" dirty="0">
              <a:solidFill>
                <a:schemeClr val="bg1"/>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1C3C40"/>
            </a:gs>
            <a:gs pos="78999">
              <a:srgbClr val="71A4A8"/>
            </a:gs>
            <a:gs pos="100000">
              <a:srgbClr val="B8E3E6"/>
            </a:gs>
          </a:gsLst>
          <a:path path="shape">
            <a:fillToRect l="50000" t="50000" r="50000" b="50000"/>
          </a:path>
        </a:gradFill>
        <a:effectLst/>
      </p:bgPr>
    </p:bg>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762000" y="1752600"/>
            <a:ext cx="7620000" cy="2862322"/>
          </a:xfrm>
          <a:prstGeom prst="rect">
            <a:avLst/>
          </a:prstGeom>
          <a:solidFill>
            <a:schemeClr val="bg1">
              <a:lumMod val="85000"/>
            </a:schemeClr>
          </a:solidFill>
          <a:ln w="76200">
            <a:solidFill>
              <a:schemeClr val="tx1"/>
            </a:solidFill>
            <a:miter lim="800000"/>
            <a:headEnd/>
            <a:tailEnd/>
          </a:ln>
          <a:scene3d>
            <a:camera prst="orthographicFront"/>
            <a:lightRig rig="threePt" dir="t"/>
          </a:scene3d>
          <a:sp3d>
            <a:bevelT w="203200" h="203200"/>
            <a:bevelB w="203200" h="203200"/>
          </a:sp3d>
        </p:spPr>
        <p:txBody>
          <a:bodyPr tIns="182880" bIns="2743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smtClean="0">
                <a:latin typeface="Times New Roman" pitchFamily="16" charset="0"/>
              </a:rPr>
              <a:t>The Concept of “Exploitation”:</a:t>
            </a:r>
          </a:p>
          <a:p>
            <a:pPr algn="ctr" eaLnBrk="1" hangingPunct="1">
              <a:spcBef>
                <a:spcPct val="50000"/>
              </a:spcBef>
              <a:defRPr/>
            </a:pPr>
            <a:r>
              <a:rPr lang="en-US" sz="4800" i="1" smtClean="0">
                <a:latin typeface="Times New Roman" pitchFamily="16" charset="0"/>
              </a:rPr>
              <a:t>The Saga of </a:t>
            </a:r>
          </a:p>
          <a:p>
            <a:pPr algn="ctr" eaLnBrk="1" hangingPunct="1">
              <a:defRPr/>
            </a:pPr>
            <a:r>
              <a:rPr lang="en-US" sz="4800" i="1" smtClean="0">
                <a:latin typeface="Times New Roman" pitchFamily="16" charset="0"/>
              </a:rPr>
              <a:t>Li’ll Abner &amp; the Shmoo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hmoo-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57" t="746" r="2151" b="57094"/>
          <a:stretch>
            <a:fillRect/>
          </a:stretch>
        </p:blipFill>
        <p:spPr>
          <a:xfrm>
            <a:off x="228600" y="609600"/>
            <a:ext cx="8686800" cy="5172075"/>
          </a:xfrm>
          <a:noFill/>
          <a:ln w="57150">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hmoo-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17" t="57800"/>
          <a:stretch>
            <a:fillRect/>
          </a:stretch>
        </p:blipFill>
        <p:spPr>
          <a:xfrm>
            <a:off x="228600" y="457200"/>
            <a:ext cx="8686800" cy="5005388"/>
          </a:xfrm>
          <a:noFill/>
          <a:ln w="57150">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7"/>
          <p:cNvGrpSpPr>
            <a:grpSpLocks/>
          </p:cNvGrpSpPr>
          <p:nvPr/>
        </p:nvGrpSpPr>
        <p:grpSpPr bwMode="auto">
          <a:xfrm>
            <a:off x="0" y="381000"/>
            <a:ext cx="8915400" cy="5867400"/>
            <a:chOff x="768" y="768"/>
            <a:chExt cx="3936" cy="2400"/>
          </a:xfrm>
        </p:grpSpPr>
        <p:pic>
          <p:nvPicPr>
            <p:cNvPr id="20483" name="Picture 5" descr="Shmoo-1"/>
            <p:cNvPicPr>
              <a:picLocks noChangeAspect="1" noChangeArrowheads="1"/>
            </p:cNvPicPr>
            <p:nvPr/>
          </p:nvPicPr>
          <p:blipFill>
            <a:blip r:embed="rId2">
              <a:extLst>
                <a:ext uri="{28A0092B-C50C-407E-A947-70E740481C1C}">
                  <a14:useLocalDpi xmlns:a14="http://schemas.microsoft.com/office/drawing/2010/main" val="0"/>
                </a:ext>
              </a:extLst>
            </a:blip>
            <a:srcRect l="-1234" b="54059"/>
            <a:stretch>
              <a:fillRect/>
            </a:stretch>
          </p:blipFill>
          <p:spPr bwMode="auto">
            <a:xfrm>
              <a:off x="768" y="768"/>
              <a:ext cx="3936"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Line 6"/>
            <p:cNvSpPr>
              <a:spLocks noChangeShapeType="1"/>
            </p:cNvSpPr>
            <p:nvPr/>
          </p:nvSpPr>
          <p:spPr bwMode="auto">
            <a:xfrm>
              <a:off x="4704" y="768"/>
              <a:ext cx="0" cy="23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Shmoo-1"/>
          <p:cNvPicPr>
            <a:picLocks noChangeAspect="1" noChangeArrowheads="1"/>
          </p:cNvPicPr>
          <p:nvPr/>
        </p:nvPicPr>
        <p:blipFill>
          <a:blip r:embed="rId2">
            <a:extLst>
              <a:ext uri="{28A0092B-C50C-407E-A947-70E740481C1C}">
                <a14:useLocalDpi xmlns:a14="http://schemas.microsoft.com/office/drawing/2010/main" val="0"/>
              </a:ext>
            </a:extLst>
          </a:blip>
          <a:srcRect l="1851" t="57350"/>
          <a:stretch>
            <a:fillRect/>
          </a:stretch>
        </p:blipFill>
        <p:spPr bwMode="auto">
          <a:xfrm>
            <a:off x="304800" y="652463"/>
            <a:ext cx="8534400" cy="498316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Shmoo-3"/>
          <p:cNvPicPr>
            <a:picLocks noGrp="1" noChangeAspect="1" noChangeArrowheads="1"/>
          </p:cNvPicPr>
          <p:nvPr>
            <p:ph/>
          </p:nvPr>
        </p:nvPicPr>
        <p:blipFill>
          <a:blip r:embed="rId2">
            <a:extLst>
              <a:ext uri="{28A0092B-C50C-407E-A947-70E740481C1C}">
                <a14:useLocalDpi xmlns:a14="http://schemas.microsoft.com/office/drawing/2010/main" val="0"/>
              </a:ext>
            </a:extLst>
          </a:blip>
          <a:srcRect l="4288" t="35675" r="23303" b="35675"/>
          <a:stretch>
            <a:fillRect/>
          </a:stretch>
        </p:blipFill>
        <p:spPr>
          <a:xfrm>
            <a:off x="0" y="457200"/>
            <a:ext cx="9372600" cy="5424488"/>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Shmoo-3"/>
          <p:cNvPicPr>
            <a:picLocks noChangeAspect="1" noChangeArrowheads="1"/>
          </p:cNvPicPr>
          <p:nvPr/>
        </p:nvPicPr>
        <p:blipFill>
          <a:blip r:embed="rId2">
            <a:extLst>
              <a:ext uri="{28A0092B-C50C-407E-A947-70E740481C1C}">
                <a14:useLocalDpi xmlns:a14="http://schemas.microsoft.com/office/drawing/2010/main" val="0"/>
              </a:ext>
            </a:extLst>
          </a:blip>
          <a:srcRect l="4794" t="64041" r="26712" b="7878"/>
          <a:stretch>
            <a:fillRect/>
          </a:stretch>
        </p:blipFill>
        <p:spPr bwMode="auto">
          <a:xfrm>
            <a:off x="0" y="168275"/>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Shmoo-4"/>
          <p:cNvPicPr>
            <a:picLocks noChangeAspect="1" noChangeArrowheads="1"/>
          </p:cNvPicPr>
          <p:nvPr/>
        </p:nvPicPr>
        <p:blipFill>
          <a:blip r:embed="rId2">
            <a:extLst>
              <a:ext uri="{28A0092B-C50C-407E-A947-70E740481C1C}">
                <a14:useLocalDpi xmlns:a14="http://schemas.microsoft.com/office/drawing/2010/main" val="0"/>
              </a:ext>
            </a:extLst>
          </a:blip>
          <a:srcRect l="23387" t="8778" r="3737" b="64656"/>
          <a:stretch>
            <a:fillRect/>
          </a:stretch>
        </p:blipFill>
        <p:spPr bwMode="auto">
          <a:xfrm>
            <a:off x="0" y="609600"/>
            <a:ext cx="91440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hmoo-4"/>
          <p:cNvPicPr>
            <a:picLocks noChangeAspect="1" noChangeArrowheads="1"/>
          </p:cNvPicPr>
          <p:nvPr/>
        </p:nvPicPr>
        <p:blipFill>
          <a:blip r:embed="rId2">
            <a:extLst>
              <a:ext uri="{28A0092B-C50C-407E-A947-70E740481C1C}">
                <a14:useLocalDpi xmlns:a14="http://schemas.microsoft.com/office/drawing/2010/main" val="0"/>
              </a:ext>
            </a:extLst>
          </a:blip>
          <a:srcRect l="24788" t="35344" r="5139" b="37175"/>
          <a:stretch>
            <a:fillRect/>
          </a:stretch>
        </p:blipFill>
        <p:spPr bwMode="auto">
          <a:xfrm>
            <a:off x="0" y="288925"/>
            <a:ext cx="914400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hmoo-4"/>
          <p:cNvPicPr>
            <a:picLocks noChangeAspect="1" noChangeArrowheads="1"/>
          </p:cNvPicPr>
          <p:nvPr/>
        </p:nvPicPr>
        <p:blipFill>
          <a:blip r:embed="rId2">
            <a:extLst>
              <a:ext uri="{28A0092B-C50C-407E-A947-70E740481C1C}">
                <a14:useLocalDpi xmlns:a14="http://schemas.microsoft.com/office/drawing/2010/main" val="0"/>
              </a:ext>
            </a:extLst>
          </a:blip>
          <a:srcRect l="24788" t="63741" r="5139" b="10611"/>
          <a:stretch>
            <a:fillRect/>
          </a:stretch>
        </p:blipFill>
        <p:spPr bwMode="auto">
          <a:xfrm>
            <a:off x="0" y="685800"/>
            <a:ext cx="88392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AA83"/>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6063" y="685800"/>
            <a:ext cx="8686800" cy="5078413"/>
          </a:xfrm>
          <a:prstGeom prst="rect">
            <a:avLst/>
          </a:prstGeom>
          <a:solidFill>
            <a:srgbClr val="6E0606"/>
          </a:solidFill>
          <a:ln w="41275">
            <a:solidFill>
              <a:schemeClr val="tx1"/>
            </a:solidFill>
            <a:miter lim="800000"/>
            <a:headEnd/>
            <a:tailEnd/>
          </a:ln>
          <a:effectLst/>
        </p:spPr>
        <p:txBody>
          <a:bodyPr lIns="182880" tIns="274320" rIns="182880" bIns="274320">
            <a:spAutoFit/>
          </a:bodyPr>
          <a:lstStyle/>
          <a:p>
            <a:pPr lvl="2" indent="-914400" algn="ctr">
              <a:spcAft>
                <a:spcPct val="50000"/>
              </a:spcAft>
              <a:defRPr/>
            </a:pPr>
            <a:r>
              <a:rPr lang="en-US" sz="2800" b="1" dirty="0" smtClean="0">
                <a:solidFill>
                  <a:schemeClr val="bg1"/>
                </a:solidFill>
                <a:effectLst>
                  <a:outerShdw blurRad="38100" dist="38100" dir="2700000" algn="tl">
                    <a:srgbClr val="000000"/>
                  </a:outerShdw>
                </a:effectLst>
                <a:latin typeface="Arial" charset="0"/>
              </a:rPr>
              <a:t>Key idea</a:t>
            </a:r>
            <a:endParaRPr lang="en-US" sz="2800" b="1" dirty="0">
              <a:solidFill>
                <a:schemeClr val="bg1"/>
              </a:solidFill>
              <a:effectLst>
                <a:outerShdw blurRad="38100" dist="38100" dir="2700000" algn="tl">
                  <a:srgbClr val="000000"/>
                </a:outerShdw>
              </a:effectLst>
              <a:latin typeface="Arial" charset="0"/>
            </a:endParaRPr>
          </a:p>
          <a:p>
            <a:pPr lvl="2" indent="-914400" algn="ctr">
              <a:spcAft>
                <a:spcPct val="50000"/>
              </a:spcAft>
              <a:defRPr/>
            </a:pPr>
            <a:r>
              <a:rPr lang="en-US" sz="2800" b="1" i="1" dirty="0">
                <a:solidFill>
                  <a:srgbClr val="FFFFFF"/>
                </a:solidFill>
                <a:effectLst>
                  <a:outerShdw blurRad="38100" dist="38100" dir="2700000" algn="tl">
                    <a:srgbClr val="000000"/>
                  </a:outerShdw>
                </a:effectLst>
                <a:latin typeface="Arial" charset="0"/>
              </a:rPr>
              <a:t>GRADATIONAL vs RELATIONAL</a:t>
            </a:r>
            <a:r>
              <a:rPr lang="en-US" sz="2800" b="1" i="1" dirty="0" smtClean="0">
                <a:solidFill>
                  <a:schemeClr val="bg1"/>
                </a:solidFill>
                <a:effectLst>
                  <a:outerShdw blurRad="38100" dist="38100" dir="2700000" algn="tl">
                    <a:srgbClr val="000000"/>
                  </a:outerShdw>
                </a:effectLst>
                <a:latin typeface="Arial" charset="0"/>
              </a:rPr>
              <a:t> </a:t>
            </a:r>
            <a:r>
              <a:rPr lang="en-US" sz="2800" b="1" i="1" dirty="0">
                <a:solidFill>
                  <a:schemeClr val="bg1"/>
                </a:solidFill>
                <a:effectLst>
                  <a:outerShdw blurRad="38100" dist="38100" dir="2700000" algn="tl">
                    <a:srgbClr val="000000"/>
                  </a:outerShdw>
                </a:effectLst>
                <a:latin typeface="Arial" charset="0"/>
              </a:rPr>
              <a:t>INEQUALITY</a:t>
            </a:r>
          </a:p>
          <a:p>
            <a:pPr lvl="2" indent="-914400" algn="ctr">
              <a:spcAft>
                <a:spcPct val="50000"/>
              </a:spcAft>
              <a:defRPr/>
            </a:pPr>
            <a:endParaRPr lang="en-US" sz="2800" b="1" i="1" dirty="0">
              <a:solidFill>
                <a:schemeClr val="bg1"/>
              </a:solidFill>
              <a:effectLst>
                <a:outerShdw blurRad="38100" dist="38100" dir="2700000" algn="tl">
                  <a:srgbClr val="000000"/>
                </a:outerShdw>
              </a:effectLst>
              <a:latin typeface="Arial" charset="0"/>
            </a:endParaRPr>
          </a:p>
          <a:p>
            <a:pPr lvl="2" indent="-914400">
              <a:spcAft>
                <a:spcPct val="50000"/>
              </a:spcAft>
              <a:defRPr/>
            </a:pPr>
            <a:r>
              <a:rPr lang="en-US" sz="2400" b="1" dirty="0">
                <a:solidFill>
                  <a:srgbClr val="6E0606"/>
                </a:solidFill>
                <a:latin typeface="Arial" charset="0"/>
              </a:rPr>
              <a:t>Gradational inequality </a:t>
            </a:r>
            <a:r>
              <a:rPr lang="en-US" sz="2400" dirty="0">
                <a:solidFill>
                  <a:srgbClr val="6E0606"/>
                </a:solidFill>
                <a:latin typeface="Arial" charset="0"/>
              </a:rPr>
              <a:t>= a ladder or scale of inequality: upper, upper middle, middle, lower middle, lower</a:t>
            </a:r>
          </a:p>
          <a:p>
            <a:pPr lvl="2" indent="-914400">
              <a:spcAft>
                <a:spcPct val="50000"/>
              </a:spcAft>
              <a:defRPr/>
            </a:pPr>
            <a:r>
              <a:rPr lang="en-US" sz="2400" b="1" dirty="0">
                <a:solidFill>
                  <a:srgbClr val="6E0606"/>
                </a:solidFill>
                <a:latin typeface="Arial" charset="0"/>
              </a:rPr>
              <a:t>Relational inequality </a:t>
            </a:r>
            <a:r>
              <a:rPr lang="en-US" sz="2400" dirty="0">
                <a:solidFill>
                  <a:srgbClr val="6E0606"/>
                </a:solidFill>
                <a:latin typeface="Arial" charset="0"/>
              </a:rPr>
              <a:t>= a structure of social relations that bind together the advantaged and disadvantaged: capitalists and workers; lords and serfs.</a:t>
            </a:r>
          </a:p>
          <a:p>
            <a:pPr lvl="2" indent="-914400">
              <a:spcAft>
                <a:spcPct val="50000"/>
              </a:spcAft>
              <a:defRPr/>
            </a:pPr>
            <a:endParaRPr lang="en-US" sz="2400" dirty="0">
              <a:solidFill>
                <a:schemeClr val="bg1"/>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Shmoo-5"/>
          <p:cNvPicPr>
            <a:picLocks noChangeAspect="1" noChangeArrowheads="1"/>
          </p:cNvPicPr>
          <p:nvPr/>
        </p:nvPicPr>
        <p:blipFill>
          <a:blip r:embed="rId2">
            <a:extLst>
              <a:ext uri="{28A0092B-C50C-407E-A947-70E740481C1C}">
                <a14:useLocalDpi xmlns:a14="http://schemas.microsoft.com/office/drawing/2010/main" val="0"/>
              </a:ext>
            </a:extLst>
          </a:blip>
          <a:srcRect l="3101" t="5255" r="6976" b="6732"/>
          <a:stretch>
            <a:fillRect/>
          </a:stretch>
        </p:blipFill>
        <p:spPr bwMode="auto">
          <a:xfrm>
            <a:off x="0" y="304800"/>
            <a:ext cx="91440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2" name="Group 204"/>
          <p:cNvGraphicFramePr>
            <a:graphicFrameLocks noGrp="1"/>
          </p:cNvGraphicFramePr>
          <p:nvPr>
            <p:ph/>
          </p:nvPr>
        </p:nvGraphicFramePr>
        <p:xfrm>
          <a:off x="152400" y="228600"/>
          <a:ext cx="8839200" cy="642144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9764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Rank ordering of Preferences of Different Classes for the Fate of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542471">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Capitalist Class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rich)</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Working Class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poor)</a:t>
                      </a:r>
                    </a:p>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 Only capitalists get </a:t>
                      </a:r>
                      <a:r>
                        <a:rPr kumimoji="0" lang="en-US" sz="2400" b="0" i="0" u="none" strike="noStrike" cap="none" normalizeH="0" baseline="0" dirty="0" err="1" smtClean="0">
                          <a:ln>
                            <a:noFill/>
                          </a:ln>
                          <a:solidFill>
                            <a:schemeClr val="bg1"/>
                          </a:solidFill>
                          <a:effectLst/>
                          <a:latin typeface="Arial" charset="0"/>
                        </a:rPr>
                        <a:t>shmoos</a:t>
                      </a:r>
                      <a:endParaRPr kumimoji="0" lang="en-US" sz="2400" b="0" i="0" u="none" strike="noStrike" cap="none" normalizeH="0" baseline="0" dirty="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1.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2. Only workers get shmoos</a:t>
                      </a:r>
                    </a:p>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73253">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3. Everyone gets a </a:t>
                      </a:r>
                      <a:r>
                        <a:rPr kumimoji="0" lang="en-US" sz="2400" b="0" i="0" u="none" strike="noStrike" cap="none" normalizeH="0" baseline="0" dirty="0" err="1" smtClean="0">
                          <a:ln>
                            <a:noFill/>
                          </a:ln>
                          <a:solidFill>
                            <a:schemeClr val="bg1"/>
                          </a:solidFill>
                          <a:effectLst/>
                          <a:latin typeface="Arial" charset="0"/>
                        </a:rPr>
                        <a:t>shmoo</a:t>
                      </a:r>
                      <a:endParaRPr kumimoji="0" lang="en-US" sz="2400" b="0" i="0" u="none" strike="noStrike" cap="none" normalizeH="0" baseline="0" dirty="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 Only capitalists get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Only workers get </a:t>
                      </a:r>
                      <a:r>
                        <a:rPr kumimoji="0" lang="en-US" sz="2400" b="0" i="0" u="none" strike="noStrike" cap="none" normalizeH="0" baseline="0" dirty="0" err="1" smtClean="0">
                          <a:ln>
                            <a:noFill/>
                          </a:ln>
                          <a:solidFill>
                            <a:schemeClr val="bg1"/>
                          </a:solidFill>
                          <a:effectLst/>
                          <a:latin typeface="Arial" charset="0"/>
                        </a:rPr>
                        <a:t>shmoos</a:t>
                      </a:r>
                      <a:endParaRPr kumimoji="0" lang="en-US" sz="2400" b="0" i="0" u="none" strike="noStrike" cap="none" normalizeH="0" baseline="0" dirty="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2" name="Group 204"/>
          <p:cNvGraphicFramePr>
            <a:graphicFrameLocks noGrp="1"/>
          </p:cNvGraphicFramePr>
          <p:nvPr>
            <p:ph/>
          </p:nvPr>
        </p:nvGraphicFramePr>
        <p:xfrm>
          <a:off x="152400" y="228600"/>
          <a:ext cx="8839200" cy="642144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9764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Rank ordering of Preferences of Different Classes for the Fate of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542471">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Capitalist Class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rich)</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Working Class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poor)</a:t>
                      </a:r>
                    </a:p>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Only capitalists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1.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2. Only workers get shmoos</a:t>
                      </a:r>
                    </a:p>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73253">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3. Everyone gets a </a:t>
                      </a:r>
                      <a:r>
                        <a:rPr kumimoji="0" lang="en-US" sz="2400" b="0" i="0" u="none" strike="noStrike" cap="none" normalizeH="0" baseline="0" dirty="0" err="1" smtClean="0">
                          <a:ln>
                            <a:noFill/>
                          </a:ln>
                          <a:solidFill>
                            <a:schemeClr val="bg1"/>
                          </a:solidFill>
                          <a:effectLst/>
                          <a:latin typeface="Arial" charset="0"/>
                        </a:rPr>
                        <a:t>shmoo</a:t>
                      </a:r>
                      <a:endParaRPr kumimoji="0" lang="en-US" sz="2400" b="0" i="0" u="none" strike="noStrike" cap="none" normalizeH="0" baseline="0" dirty="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 Only capitalists get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Only workers get </a:t>
                      </a:r>
                      <a:r>
                        <a:rPr kumimoji="0" lang="en-US" sz="2400" b="0" i="0" u="none" strike="noStrike" cap="none" normalizeH="0" baseline="0" dirty="0" err="1" smtClean="0">
                          <a:ln>
                            <a:noFill/>
                          </a:ln>
                          <a:solidFill>
                            <a:schemeClr val="bg1"/>
                          </a:solidFill>
                          <a:effectLst/>
                          <a:latin typeface="Arial" charset="0"/>
                        </a:rPr>
                        <a:t>shmoos</a:t>
                      </a:r>
                      <a:endParaRPr kumimoji="0" lang="en-US" sz="2400" b="0" i="0" u="none" strike="noStrike" cap="none" normalizeH="0" baseline="0" dirty="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2" name="Group 204"/>
          <p:cNvGraphicFramePr>
            <a:graphicFrameLocks noGrp="1"/>
          </p:cNvGraphicFramePr>
          <p:nvPr>
            <p:ph/>
          </p:nvPr>
        </p:nvGraphicFramePr>
        <p:xfrm>
          <a:off x="152400" y="228600"/>
          <a:ext cx="8839200" cy="642144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9764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Rank ordering of Preferences of Different Classes for the Fate of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542471">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Capitalist Class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rich)</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Working Class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poor)</a:t>
                      </a:r>
                    </a:p>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Only capitalists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1.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2. Only workers get shmoos</a:t>
                      </a:r>
                    </a:p>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73253">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3. Everyone gets a </a:t>
                      </a:r>
                      <a:r>
                        <a:rPr kumimoji="0" lang="en-US" sz="2400" b="0" i="0" u="none" strike="noStrike" cap="none" normalizeH="0" baseline="0" dirty="0" err="1" smtClean="0">
                          <a:ln>
                            <a:noFill/>
                          </a:ln>
                          <a:solidFill>
                            <a:schemeClr val="bg1"/>
                          </a:solidFill>
                          <a:effectLst/>
                          <a:latin typeface="Arial" charset="0"/>
                        </a:rPr>
                        <a:t>shmoo</a:t>
                      </a:r>
                      <a:endParaRPr kumimoji="0" lang="en-US" sz="2400" b="0" i="0" u="none" strike="noStrike" cap="none" normalizeH="0" baseline="0" dirty="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 Only capitalists get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Only workers get </a:t>
                      </a:r>
                      <a:r>
                        <a:rPr kumimoji="0" lang="en-US" sz="2400" b="0" i="0" u="none" strike="noStrike" cap="none" normalizeH="0" baseline="0" dirty="0" err="1" smtClean="0">
                          <a:ln>
                            <a:noFill/>
                          </a:ln>
                          <a:solidFill>
                            <a:schemeClr val="bg1"/>
                          </a:solidFill>
                          <a:effectLst/>
                          <a:latin typeface="Arial" charset="0"/>
                        </a:rPr>
                        <a:t>shmoos</a:t>
                      </a:r>
                      <a:endParaRPr kumimoji="0" lang="en-US" sz="2400" b="0" i="0" u="none" strike="noStrike" cap="none" normalizeH="0" baseline="0" dirty="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2" name="Group 204"/>
          <p:cNvGraphicFramePr>
            <a:graphicFrameLocks noGrp="1"/>
          </p:cNvGraphicFramePr>
          <p:nvPr>
            <p:ph/>
          </p:nvPr>
        </p:nvGraphicFramePr>
        <p:xfrm>
          <a:off x="152400" y="228600"/>
          <a:ext cx="8839200" cy="642144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9764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Rank ordering of Preferences of Different Classes for the Fate of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542471">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Capitalist Class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rich)</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Working Class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poor)</a:t>
                      </a:r>
                    </a:p>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Only capitalists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1.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2. Only workers get shmoos</a:t>
                      </a:r>
                    </a:p>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73253">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 Only capitalists get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Only workers get </a:t>
                      </a:r>
                      <a:r>
                        <a:rPr kumimoji="0" lang="en-US" sz="2400" b="0" i="0" u="none" strike="noStrike" cap="none" normalizeH="0" baseline="0" dirty="0" err="1" smtClean="0">
                          <a:ln>
                            <a:noFill/>
                          </a:ln>
                          <a:solidFill>
                            <a:schemeClr val="bg1"/>
                          </a:solidFill>
                          <a:effectLst/>
                          <a:latin typeface="Arial" charset="0"/>
                        </a:rPr>
                        <a:t>shmoos</a:t>
                      </a:r>
                      <a:endParaRPr kumimoji="0" lang="en-US" sz="2400" b="0" i="0" u="none" strike="noStrike" cap="none" normalizeH="0" baseline="0" dirty="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2" name="Group 204"/>
          <p:cNvGraphicFramePr>
            <a:graphicFrameLocks noGrp="1"/>
          </p:cNvGraphicFramePr>
          <p:nvPr>
            <p:ph/>
          </p:nvPr>
        </p:nvGraphicFramePr>
        <p:xfrm>
          <a:off x="152400" y="228600"/>
          <a:ext cx="8839200" cy="642144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9764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Rank ordering of Preferences of Different Classes for the Fate of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542471">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Capitalist Class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rich)</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Working Class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poor)</a:t>
                      </a:r>
                    </a:p>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Only capitalists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1.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2. Only workers get shmoos</a:t>
                      </a:r>
                    </a:p>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73253">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 Only capitalists get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 Only workers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2" name="Group 204"/>
          <p:cNvGraphicFramePr>
            <a:graphicFrameLocks noGrp="1"/>
          </p:cNvGraphicFramePr>
          <p:nvPr>
            <p:ph/>
          </p:nvPr>
        </p:nvGraphicFramePr>
        <p:xfrm>
          <a:off x="152400" y="228600"/>
          <a:ext cx="8839200" cy="642144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9764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Rank ordering of Preferences of Different Classes for the Fate of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542471">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Capitalist Class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rich)</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Working Class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poor)</a:t>
                      </a:r>
                    </a:p>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Only capitalists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2. Only workers get shmoos</a:t>
                      </a:r>
                    </a:p>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73253">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 Only capitalists get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 Only workers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2" name="Group 204"/>
          <p:cNvGraphicFramePr>
            <a:graphicFrameLocks noGrp="1"/>
          </p:cNvGraphicFramePr>
          <p:nvPr>
            <p:ph/>
          </p:nvPr>
        </p:nvGraphicFramePr>
        <p:xfrm>
          <a:off x="152400" y="228600"/>
          <a:ext cx="8839200" cy="642144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9764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Rank ordering of Preferences of Different Classes for the Fate of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542471">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Capitalist Class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rich)</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Working Class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poor)</a:t>
                      </a:r>
                    </a:p>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Only capitalists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 Only workers get shmoos</a:t>
                      </a:r>
                    </a:p>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73253">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 Only capitalists get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 Only workers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2" name="Group 204"/>
          <p:cNvGraphicFramePr>
            <a:graphicFrameLocks noGrp="1"/>
          </p:cNvGraphicFramePr>
          <p:nvPr>
            <p:ph/>
          </p:nvPr>
        </p:nvGraphicFramePr>
        <p:xfrm>
          <a:off x="152400" y="228600"/>
          <a:ext cx="8839200" cy="642144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9764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Rank ordering of Preferences of Different Classes for the Fate of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542471">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Capitalist Class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rich)</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Working Class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poor)</a:t>
                      </a:r>
                    </a:p>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Only capitalists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 Only workers get shmoos</a:t>
                      </a:r>
                    </a:p>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73253">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 Only capitalists get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 Only workers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2" name="Group 204"/>
          <p:cNvGraphicFramePr>
            <a:graphicFrameLocks noGrp="1"/>
          </p:cNvGraphicFramePr>
          <p:nvPr>
            <p:ph/>
          </p:nvPr>
        </p:nvGraphicFramePr>
        <p:xfrm>
          <a:off x="152400" y="228600"/>
          <a:ext cx="8839200" cy="642144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9764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Rank ordering of Preferences of Different Classes for the Fate of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542471">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Capitalist Class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rich)</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Working Class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poor)</a:t>
                      </a:r>
                    </a:p>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Only capitalists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 Only workers get shmoos</a:t>
                      </a:r>
                    </a:p>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73253">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 Everyone gets a shmoo</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 Only capitalists get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7642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 Only workers get </a:t>
                      </a:r>
                      <a:r>
                        <a:rPr kumimoji="0" lang="en-US" sz="2400" b="0" i="0" u="none" strike="noStrike" cap="none" normalizeH="0" baseline="0" dirty="0" err="1" smtClean="0">
                          <a:ln>
                            <a:noFill/>
                          </a:ln>
                          <a:solidFill>
                            <a:schemeClr val="tx1"/>
                          </a:solidFill>
                          <a:effectLst/>
                          <a:latin typeface="Arial" charset="0"/>
                        </a:rPr>
                        <a:t>shmoos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 Destroy the shmoos</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AA83"/>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6063" y="685800"/>
            <a:ext cx="8686800" cy="5078313"/>
          </a:xfrm>
          <a:prstGeom prst="rect">
            <a:avLst/>
          </a:prstGeom>
          <a:solidFill>
            <a:srgbClr val="6E0606"/>
          </a:solidFill>
          <a:ln w="41275">
            <a:solidFill>
              <a:schemeClr val="tx1"/>
            </a:solidFill>
            <a:miter lim="800000"/>
            <a:headEnd/>
            <a:tailEnd/>
          </a:ln>
          <a:effectLst/>
        </p:spPr>
        <p:txBody>
          <a:bodyPr lIns="182880" tIns="274320" rIns="182880" bIns="274320">
            <a:spAutoFit/>
          </a:bodyPr>
          <a:lstStyle/>
          <a:p>
            <a:pPr marL="914400" marR="0" lvl="2" indent="-914400" algn="ctr" defTabSz="914400" rtl="0" eaLnBrk="1" fontAlgn="base" latinLnBrk="0" hangingPunct="1">
              <a:lnSpc>
                <a:spcPct val="100000"/>
              </a:lnSpc>
              <a:spcBef>
                <a:spcPct val="0"/>
              </a:spcBef>
              <a:spcAft>
                <a:spcPct val="50000"/>
              </a:spcAft>
              <a:buClrTx/>
              <a:buSzTx/>
              <a:buFontTx/>
              <a:buNone/>
              <a:tabLst/>
              <a:defRPr/>
            </a:pPr>
            <a:r>
              <a:rPr kumimoji="0" lang="en-US" sz="28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rPr>
              <a:t>Key idea</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endParaRPr>
          </a:p>
          <a:p>
            <a:pPr lvl="2" indent="-914400" algn="ctr">
              <a:spcAft>
                <a:spcPct val="50000"/>
              </a:spcAft>
              <a:defRPr/>
            </a:pPr>
            <a:r>
              <a:rPr kumimoji="0" lang="en-US" sz="28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rPr>
              <a:t>GRADATIONAL </a:t>
            </a:r>
            <a:r>
              <a:rPr lang="en-US" sz="2800" b="1" i="1" dirty="0">
                <a:solidFill>
                  <a:srgbClr val="FFFFFF"/>
                </a:solidFill>
                <a:effectLst>
                  <a:outerShdw blurRad="38100" dist="38100" dir="2700000" algn="tl">
                    <a:srgbClr val="000000"/>
                  </a:outerShdw>
                </a:effectLst>
                <a:latin typeface="Arial" charset="0"/>
              </a:rPr>
              <a:t>vs </a:t>
            </a:r>
            <a:r>
              <a:rPr lang="en-US" sz="2800" b="1" i="1" dirty="0" smtClean="0">
                <a:solidFill>
                  <a:srgbClr val="FFFFFF"/>
                </a:solidFill>
                <a:effectLst>
                  <a:outerShdw blurRad="38100" dist="38100" dir="2700000" algn="tl">
                    <a:srgbClr val="000000"/>
                  </a:outerShdw>
                </a:effectLst>
                <a:latin typeface="Arial" charset="0"/>
              </a:rPr>
              <a:t>RELATIONAL INEQUALITY</a:t>
            </a:r>
            <a:endParaRPr kumimoji="0" lang="en-US" sz="28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endParaRPr>
          </a:p>
          <a:p>
            <a:pPr marL="914400" marR="0" lvl="2" indent="-914400" algn="ctr" defTabSz="914400" rtl="0" eaLnBrk="1" fontAlgn="base" latinLnBrk="0" hangingPunct="1">
              <a:lnSpc>
                <a:spcPct val="100000"/>
              </a:lnSpc>
              <a:spcBef>
                <a:spcPct val="0"/>
              </a:spcBef>
              <a:spcAft>
                <a:spcPct val="50000"/>
              </a:spcAft>
              <a:buClrTx/>
              <a:buSzTx/>
              <a:buFontTx/>
              <a:buNone/>
              <a:tabLst/>
              <a:defRPr/>
            </a:pPr>
            <a:endParaRPr kumimoji="0" lang="en-US" sz="28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endParaRPr>
          </a:p>
          <a:p>
            <a:pPr marL="914400" marR="0" lvl="2" indent="-91440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Gradational inequality </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 ladder or scale of inequality: upper, upper middle, middle, lower middle, lower</a:t>
            </a:r>
          </a:p>
          <a:p>
            <a:pPr marL="914400" marR="0" lvl="2" indent="-91440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1200" cap="none" spc="0" normalizeH="0" baseline="0" noProof="0" dirty="0">
                <a:ln>
                  <a:noFill/>
                </a:ln>
                <a:solidFill>
                  <a:srgbClr val="6E0606"/>
                </a:solidFill>
                <a:uLnTx/>
                <a:uFillTx/>
                <a:latin typeface="Arial" charset="0"/>
                <a:ea typeface="+mn-ea"/>
                <a:cs typeface="+mn-cs"/>
              </a:rPr>
              <a:t>Relational inequality </a:t>
            </a:r>
            <a:r>
              <a:rPr kumimoji="0" lang="en-US" sz="2400" b="0" i="0" u="none" strike="noStrike" kern="1200" cap="none" spc="0" normalizeH="0" baseline="0" noProof="0" dirty="0">
                <a:ln>
                  <a:noFill/>
                </a:ln>
                <a:solidFill>
                  <a:srgbClr val="6E0606"/>
                </a:solidFill>
                <a:uLnTx/>
                <a:uFillTx/>
                <a:latin typeface="Arial" charset="0"/>
                <a:ea typeface="+mn-ea"/>
                <a:cs typeface="+mn-cs"/>
              </a:rPr>
              <a:t>= a structure of social relations that bind together the advantaged and disadvantaged: capitalists and workers; lords and serfs.</a:t>
            </a:r>
          </a:p>
          <a:p>
            <a:pPr marL="914400" marR="0" lvl="2" indent="-914400" algn="l" defTabSz="914400" rtl="0" eaLnBrk="1" fontAlgn="base" latinLnBrk="0" hangingPunct="1">
              <a:lnSpc>
                <a:spcPct val="100000"/>
              </a:lnSpc>
              <a:spcBef>
                <a:spcPct val="0"/>
              </a:spcBef>
              <a:spcAft>
                <a:spcPct val="5000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1293962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C40"/>
        </a:solidFill>
        <a:effectLst/>
      </p:bgPr>
    </p:bg>
    <p:spTree>
      <p:nvGrpSpPr>
        <p:cNvPr id="1" name=""/>
        <p:cNvGrpSpPr/>
        <p:nvPr/>
      </p:nvGrpSpPr>
      <p:grpSpPr>
        <a:xfrm>
          <a:off x="0" y="0"/>
          <a:ext cx="0" cy="0"/>
          <a:chOff x="0" y="0"/>
          <a:chExt cx="0" cy="0"/>
        </a:xfrm>
      </p:grpSpPr>
      <p:sp>
        <p:nvSpPr>
          <p:cNvPr id="37890" name="Text Box 7"/>
          <p:cNvSpPr txBox="1">
            <a:spLocks noChangeArrowheads="1"/>
          </p:cNvSpPr>
          <p:nvPr/>
        </p:nvSpPr>
        <p:spPr bwMode="auto">
          <a:xfrm>
            <a:off x="228600" y="1066800"/>
            <a:ext cx="8686800" cy="1262063"/>
          </a:xfrm>
          <a:prstGeom prst="rect">
            <a:avLst/>
          </a:prstGeom>
          <a:solidFill>
            <a:schemeClr val="bg1"/>
          </a:solidFill>
          <a:ln w="28575">
            <a:solidFill>
              <a:schemeClr val="tx1"/>
            </a:solidFill>
            <a:miter lim="800000"/>
            <a:headEnd/>
            <a:tailEnd/>
          </a:ln>
        </p:spPr>
        <p:txBody>
          <a:bodyPr lIns="182880" tIns="91440" rIns="182880" bIns="9144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Tx/>
              <a:buAutoNum type="alphaLcParenBoth"/>
            </a:pPr>
            <a:r>
              <a:rPr lang="en-US" altLang="en-US" sz="2000" b="1" u="sng"/>
              <a:t>Inverse Interdependent Well-being Principle</a:t>
            </a:r>
          </a:p>
          <a:p>
            <a:pPr eaLnBrk="1" hangingPunct="1"/>
            <a:r>
              <a:rPr lang="en-US" altLang="en-US" sz="2000" i="1"/>
              <a:t>	The material well-being of the advantaged group of people causally depends upon the material deprivations of the disadvantaged.</a:t>
            </a:r>
            <a:endParaRPr lang="en-US" altLang="en-US" sz="2000"/>
          </a:p>
        </p:txBody>
      </p:sp>
      <p:sp>
        <p:nvSpPr>
          <p:cNvPr id="37891" name="Text Box 8"/>
          <p:cNvSpPr txBox="1">
            <a:spLocks noChangeArrowheads="1"/>
          </p:cNvSpPr>
          <p:nvPr/>
        </p:nvSpPr>
        <p:spPr bwMode="auto">
          <a:xfrm>
            <a:off x="228600" y="2362200"/>
            <a:ext cx="8686800" cy="1570038"/>
          </a:xfrm>
          <a:prstGeom prst="rect">
            <a:avLst/>
          </a:prstGeom>
          <a:solidFill>
            <a:schemeClr val="bg1"/>
          </a:solidFill>
          <a:ln w="28575">
            <a:solidFill>
              <a:schemeClr val="tx1"/>
            </a:solidFill>
            <a:miter lim="800000"/>
            <a:headEnd/>
            <a:tailEnd/>
          </a:ln>
        </p:spPr>
        <p:txBody>
          <a:bodyPr lIns="182880" tIns="91440" rIns="182880" bIns="9144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US" altLang="en-US" sz="2000"/>
              <a:t>(b) </a:t>
            </a:r>
            <a:r>
              <a:rPr lang="en-US" altLang="en-US" sz="2000" b="1" u="sng"/>
              <a:t>The Exclusion Principle</a:t>
            </a:r>
          </a:p>
          <a:p>
            <a:pPr eaLnBrk="1" hangingPunct="1"/>
            <a:r>
              <a:rPr lang="en-US" altLang="en-US" sz="2000" i="1"/>
              <a:t>     The causal relation in (a) involves the exclusion of the disadvantaged group from access to certain important productive resources controlled by the advantaged group.</a:t>
            </a:r>
            <a:endParaRPr lang="en-US" altLang="en-US" sz="2000"/>
          </a:p>
        </p:txBody>
      </p:sp>
      <p:sp>
        <p:nvSpPr>
          <p:cNvPr id="37892" name="Text Box 9"/>
          <p:cNvSpPr txBox="1">
            <a:spLocks noChangeArrowheads="1"/>
          </p:cNvSpPr>
          <p:nvPr/>
        </p:nvSpPr>
        <p:spPr bwMode="auto">
          <a:xfrm>
            <a:off x="228600" y="3962400"/>
            <a:ext cx="8686800" cy="1878013"/>
          </a:xfrm>
          <a:prstGeom prst="rect">
            <a:avLst/>
          </a:prstGeom>
          <a:solidFill>
            <a:schemeClr val="bg1"/>
          </a:solidFill>
          <a:ln w="28575">
            <a:solidFill>
              <a:schemeClr val="tx1"/>
            </a:solidFill>
            <a:miter lim="800000"/>
            <a:headEnd/>
            <a:tailEnd/>
          </a:ln>
        </p:spPr>
        <p:txBody>
          <a:bodyPr lIns="182880" tIns="91440" rIns="182880" bIns="9144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US" altLang="en-US" sz="2000"/>
              <a:t>(c)</a:t>
            </a:r>
            <a:r>
              <a:rPr lang="en-US" altLang="en-US" sz="2000" i="1"/>
              <a:t> </a:t>
            </a:r>
            <a:r>
              <a:rPr lang="en-US" altLang="en-US" sz="2000" b="1" u="sng"/>
              <a:t>The Labor Effort Control Principle </a:t>
            </a:r>
            <a:r>
              <a:rPr lang="en-US" altLang="en-US"/>
              <a:t>(also called “appropriation principle”)</a:t>
            </a:r>
          </a:p>
          <a:p>
            <a:pPr eaLnBrk="1" hangingPunct="1"/>
            <a:r>
              <a:rPr lang="en-US" altLang="en-US" sz="2000" i="1"/>
              <a:t>     The causal mechanism which translates condition (b) into condition (a) involves the control over the labor effort and the profits from that effort of the disadvantaged group by those who control these productive resources.</a:t>
            </a:r>
            <a:endParaRPr lang="en-US" altLang="en-US" sz="2000"/>
          </a:p>
        </p:txBody>
      </p:sp>
      <p:sp>
        <p:nvSpPr>
          <p:cNvPr id="21509" name="Text Box 10"/>
          <p:cNvSpPr txBox="1">
            <a:spLocks noChangeArrowheads="1"/>
          </p:cNvSpPr>
          <p:nvPr/>
        </p:nvSpPr>
        <p:spPr bwMode="auto">
          <a:xfrm>
            <a:off x="1676400" y="5943600"/>
            <a:ext cx="6324600" cy="830263"/>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latin typeface="Arial" charset="0"/>
              </a:rPr>
              <a:t>Non-exploitative Oppression = (a) + (b)</a:t>
            </a:r>
          </a:p>
          <a:p>
            <a:pPr>
              <a:defRPr/>
            </a:pPr>
            <a:r>
              <a:rPr lang="en-US" sz="2400" b="1" dirty="0">
                <a:solidFill>
                  <a:schemeClr val="bg1"/>
                </a:solidFill>
                <a:effectLst>
                  <a:outerShdw blurRad="38100" dist="38100" dir="2700000" algn="tl">
                    <a:srgbClr val="000000">
                      <a:alpha val="43137"/>
                    </a:srgbClr>
                  </a:outerShdw>
                </a:effectLst>
                <a:latin typeface="Arial" charset="0"/>
              </a:rPr>
              <a:t>Exploitation = (a) + (b) + (c) 	</a:t>
            </a:r>
          </a:p>
        </p:txBody>
      </p:sp>
      <p:sp>
        <p:nvSpPr>
          <p:cNvPr id="21510" name="Text Box 11"/>
          <p:cNvSpPr txBox="1">
            <a:spLocks noChangeArrowheads="1"/>
          </p:cNvSpPr>
          <p:nvPr/>
        </p:nvSpPr>
        <p:spPr bwMode="auto">
          <a:xfrm>
            <a:off x="609600" y="304800"/>
            <a:ext cx="8077200" cy="519113"/>
          </a:xfrm>
          <a:prstGeom prst="rect">
            <a:avLst/>
          </a:prstGeom>
          <a:noFill/>
          <a:ln w="9525">
            <a:noFill/>
            <a:miter lim="800000"/>
            <a:headEnd/>
            <a:tailEnd/>
          </a:ln>
        </p:spPr>
        <p:txBody>
          <a:bodyPr>
            <a:spAutoFit/>
          </a:bodyPr>
          <a:lstStyle/>
          <a:p>
            <a:pPr algn="ctr">
              <a:spcBef>
                <a:spcPct val="50000"/>
              </a:spcBef>
              <a:defRPr/>
            </a:pPr>
            <a:r>
              <a:rPr lang="en-US" sz="2800" b="1" dirty="0">
                <a:solidFill>
                  <a:schemeClr val="bg1"/>
                </a:solidFill>
                <a:effectLst>
                  <a:outerShdw blurRad="38100" dist="38100" dir="2700000" algn="tl">
                    <a:srgbClr val="000000">
                      <a:alpha val="43137"/>
                    </a:srgbClr>
                  </a:outerShdw>
                </a:effectLst>
                <a:latin typeface="Times New Roman" pitchFamily="18" charset="0"/>
              </a:rPr>
              <a:t>Three Criteria for Defining “Exploitation”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E0606"/>
        </a:solidFill>
        <a:effectLst/>
      </p:bgPr>
    </p:bg>
    <p:spTree>
      <p:nvGrpSpPr>
        <p:cNvPr id="1" name=""/>
        <p:cNvGrpSpPr/>
        <p:nvPr/>
      </p:nvGrpSpPr>
      <p:grpSpPr>
        <a:xfrm>
          <a:off x="0" y="0"/>
          <a:ext cx="0" cy="0"/>
          <a:chOff x="0" y="0"/>
          <a:chExt cx="0" cy="0"/>
        </a:xfrm>
      </p:grpSpPr>
      <p:sp>
        <p:nvSpPr>
          <p:cNvPr id="2" name="TextBox 1"/>
          <p:cNvSpPr txBox="1"/>
          <p:nvPr/>
        </p:nvSpPr>
        <p:spPr>
          <a:xfrm>
            <a:off x="17463" y="609600"/>
            <a:ext cx="9126537" cy="6016625"/>
          </a:xfrm>
          <a:prstGeom prst="rect">
            <a:avLst/>
          </a:prstGeom>
          <a:noFill/>
        </p:spPr>
        <p:txBody>
          <a:bodyPr lIns="274320" rIns="274320">
            <a:spAutoFit/>
          </a:bodyPr>
          <a:lstStyle/>
          <a:p>
            <a:pPr algn="ctr">
              <a:defRPr/>
            </a:pPr>
            <a:r>
              <a:rPr lang="en-US" sz="3200" b="1" dirty="0">
                <a:solidFill>
                  <a:schemeClr val="bg1"/>
                </a:solidFill>
                <a:effectLst>
                  <a:outerShdw blurRad="38100" dist="38100" dir="2700000" algn="tl">
                    <a:srgbClr val="000000">
                      <a:alpha val="43137"/>
                    </a:srgbClr>
                  </a:outerShdw>
                </a:effectLst>
                <a:latin typeface="Arial" charset="0"/>
              </a:rPr>
              <a:t>Putting the three class processes together</a:t>
            </a:r>
          </a:p>
          <a:p>
            <a:pPr algn="ctr">
              <a:defRPr/>
            </a:pPr>
            <a:endParaRPr lang="en-US" sz="2800" b="1" dirty="0">
              <a:solidFill>
                <a:schemeClr val="bg1"/>
              </a:solidFill>
              <a:effectLst>
                <a:outerShdw blurRad="38100" dist="38100" dir="2700000" algn="tl">
                  <a:srgbClr val="000000">
                    <a:alpha val="43137"/>
                  </a:srgbClr>
                </a:outerShdw>
              </a:effectLst>
              <a:latin typeface="Arial" charset="0"/>
            </a:endParaRPr>
          </a:p>
          <a:p>
            <a:pPr marL="342900" indent="-342900">
              <a:spcAft>
                <a:spcPts val="1800"/>
              </a:spcAft>
              <a:buFontTx/>
              <a:buAutoNum type="arabicPeriod"/>
              <a:defRPr/>
            </a:pPr>
            <a:r>
              <a:rPr lang="en-US" sz="2800" dirty="0">
                <a:solidFill>
                  <a:srgbClr val="6E0606"/>
                </a:solidFill>
                <a:latin typeface="Arial" charset="0"/>
              </a:rPr>
              <a:t>The exploitation/domination approach identifies the fundamental class division in a capitalist economy: capitalists and workers.</a:t>
            </a:r>
          </a:p>
          <a:p>
            <a:pPr marL="342900" indent="-342900">
              <a:spcAft>
                <a:spcPts val="1800"/>
              </a:spcAft>
              <a:buFontTx/>
              <a:buAutoNum type="arabicPeriod"/>
              <a:defRPr/>
            </a:pPr>
            <a:r>
              <a:rPr lang="en-US" sz="2800" dirty="0">
                <a:solidFill>
                  <a:srgbClr val="6E0606"/>
                </a:solidFill>
                <a:latin typeface="Arial" charset="0"/>
              </a:rPr>
              <a:t>The opportunity hoarding approach identifies the central processes that differentiates middle class jobs from the broader working class.</a:t>
            </a:r>
          </a:p>
          <a:p>
            <a:pPr marL="342900" indent="-342900">
              <a:spcAft>
                <a:spcPts val="1800"/>
              </a:spcAft>
              <a:buFontTx/>
              <a:buAutoNum type="arabicPeriod"/>
              <a:defRPr/>
            </a:pPr>
            <a:r>
              <a:rPr lang="en-US" sz="2800" dirty="0">
                <a:solidFill>
                  <a:srgbClr val="6E0606"/>
                </a:solidFill>
                <a:latin typeface="Arial" charset="0"/>
              </a:rPr>
              <a:t>The individual attributes approach identifies the key processes through which people get sorted into these positions</a:t>
            </a:r>
          </a:p>
          <a:p>
            <a:pPr>
              <a:defRPr/>
            </a:pPr>
            <a:endParaRPr lang="en-US" sz="28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E0606"/>
        </a:solidFill>
        <a:effectLst/>
      </p:bgPr>
    </p:bg>
    <p:spTree>
      <p:nvGrpSpPr>
        <p:cNvPr id="1" name=""/>
        <p:cNvGrpSpPr/>
        <p:nvPr/>
      </p:nvGrpSpPr>
      <p:grpSpPr>
        <a:xfrm>
          <a:off x="0" y="0"/>
          <a:ext cx="0" cy="0"/>
          <a:chOff x="0" y="0"/>
          <a:chExt cx="0" cy="0"/>
        </a:xfrm>
      </p:grpSpPr>
      <p:sp>
        <p:nvSpPr>
          <p:cNvPr id="2" name="TextBox 1"/>
          <p:cNvSpPr txBox="1"/>
          <p:nvPr/>
        </p:nvSpPr>
        <p:spPr>
          <a:xfrm>
            <a:off x="17463" y="609600"/>
            <a:ext cx="9126537" cy="6016625"/>
          </a:xfrm>
          <a:prstGeom prst="rect">
            <a:avLst/>
          </a:prstGeom>
          <a:noFill/>
        </p:spPr>
        <p:txBody>
          <a:bodyPr lIns="274320" rIns="274320">
            <a:spAutoFit/>
          </a:bodyPr>
          <a:lstStyle/>
          <a:p>
            <a:pPr algn="ctr">
              <a:defRPr/>
            </a:pPr>
            <a:r>
              <a:rPr lang="en-US" sz="3200" b="1" dirty="0">
                <a:solidFill>
                  <a:srgbClr val="FFFFFF"/>
                </a:solidFill>
                <a:effectLst>
                  <a:outerShdw blurRad="38100" dist="38100" dir="2700000" algn="tl">
                    <a:srgbClr val="000000">
                      <a:alpha val="43137"/>
                    </a:srgbClr>
                  </a:outerShdw>
                </a:effectLst>
                <a:latin typeface="Arial" charset="0"/>
              </a:rPr>
              <a:t>Putting the three class processes together</a:t>
            </a:r>
          </a:p>
          <a:p>
            <a:pPr algn="ctr">
              <a:defRPr/>
            </a:pPr>
            <a:endParaRPr lang="en-US" sz="2800" b="1" dirty="0">
              <a:solidFill>
                <a:srgbClr val="FFFFFF"/>
              </a:solidFill>
              <a:effectLst>
                <a:outerShdw blurRad="38100" dist="38100" dir="2700000" algn="tl">
                  <a:srgbClr val="000000">
                    <a:alpha val="43137"/>
                  </a:srgbClr>
                </a:outerShdw>
              </a:effectLst>
              <a:latin typeface="Arial" charset="0"/>
            </a:endParaRPr>
          </a:p>
          <a:p>
            <a:pPr marL="342900" indent="-342900">
              <a:spcAft>
                <a:spcPts val="1800"/>
              </a:spcAft>
              <a:buFontTx/>
              <a:buAutoNum type="arabicPeriod"/>
              <a:defRPr/>
            </a:pPr>
            <a:r>
              <a:rPr lang="en-US" sz="2800" b="1" dirty="0">
                <a:solidFill>
                  <a:srgbClr val="FFFFFF"/>
                </a:solidFill>
                <a:effectLst>
                  <a:outerShdw blurRad="38100" dist="38100" dir="2700000" algn="tl">
                    <a:srgbClr val="000000">
                      <a:alpha val="43137"/>
                    </a:srgbClr>
                  </a:outerShdw>
                </a:effectLst>
                <a:latin typeface="Arial" charset="0"/>
              </a:rPr>
              <a:t>The exploitation/domination approach identifies the fundamental class division in a capitalist economy: capitalists and workers.</a:t>
            </a:r>
          </a:p>
          <a:p>
            <a:pPr marL="342900" indent="-342900">
              <a:spcAft>
                <a:spcPts val="1800"/>
              </a:spcAft>
              <a:buFontTx/>
              <a:buAutoNum type="arabicPeriod"/>
              <a:defRPr/>
            </a:pPr>
            <a:r>
              <a:rPr lang="en-US" sz="2800" dirty="0">
                <a:solidFill>
                  <a:srgbClr val="6E0606"/>
                </a:solidFill>
                <a:latin typeface="Arial" charset="0"/>
              </a:rPr>
              <a:t>The opportunity hoarding approach identifies the central processes that differentiates middle class jobs from the broader working class.</a:t>
            </a:r>
          </a:p>
          <a:p>
            <a:pPr marL="342900" indent="-342900">
              <a:spcAft>
                <a:spcPts val="1800"/>
              </a:spcAft>
              <a:buFontTx/>
              <a:buAutoNum type="arabicPeriod"/>
              <a:defRPr/>
            </a:pPr>
            <a:r>
              <a:rPr lang="en-US" sz="2800" dirty="0">
                <a:solidFill>
                  <a:srgbClr val="6E0606"/>
                </a:solidFill>
                <a:latin typeface="Arial" charset="0"/>
              </a:rPr>
              <a:t>The individual attributes approach identifies the key processes through which people get sorted into these positions</a:t>
            </a:r>
          </a:p>
          <a:p>
            <a:pPr>
              <a:defRPr/>
            </a:pPr>
            <a:endParaRPr lang="en-US" sz="2800"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E0606"/>
        </a:solidFill>
        <a:effectLst/>
      </p:bgPr>
    </p:bg>
    <p:spTree>
      <p:nvGrpSpPr>
        <p:cNvPr id="1" name=""/>
        <p:cNvGrpSpPr/>
        <p:nvPr/>
      </p:nvGrpSpPr>
      <p:grpSpPr>
        <a:xfrm>
          <a:off x="0" y="0"/>
          <a:ext cx="0" cy="0"/>
          <a:chOff x="0" y="0"/>
          <a:chExt cx="0" cy="0"/>
        </a:xfrm>
      </p:grpSpPr>
      <p:sp>
        <p:nvSpPr>
          <p:cNvPr id="2" name="TextBox 1"/>
          <p:cNvSpPr txBox="1"/>
          <p:nvPr/>
        </p:nvSpPr>
        <p:spPr>
          <a:xfrm>
            <a:off x="17463" y="609600"/>
            <a:ext cx="9126537" cy="6016625"/>
          </a:xfrm>
          <a:prstGeom prst="rect">
            <a:avLst/>
          </a:prstGeom>
          <a:noFill/>
        </p:spPr>
        <p:txBody>
          <a:bodyPr lIns="274320" rIns="274320">
            <a:spAutoFit/>
          </a:bodyPr>
          <a:lstStyle/>
          <a:p>
            <a:pPr algn="ctr">
              <a:defRPr/>
            </a:pPr>
            <a:r>
              <a:rPr lang="en-US" sz="3200" b="1" dirty="0">
                <a:solidFill>
                  <a:srgbClr val="FFFFFF"/>
                </a:solidFill>
                <a:effectLst>
                  <a:outerShdw blurRad="38100" dist="38100" dir="2700000" algn="tl">
                    <a:srgbClr val="000000">
                      <a:alpha val="43137"/>
                    </a:srgbClr>
                  </a:outerShdw>
                </a:effectLst>
                <a:latin typeface="Arial" charset="0"/>
              </a:rPr>
              <a:t>Putting the three class processes together</a:t>
            </a:r>
          </a:p>
          <a:p>
            <a:pPr algn="ctr">
              <a:defRPr/>
            </a:pPr>
            <a:endParaRPr lang="en-US" sz="2800" b="1" dirty="0">
              <a:solidFill>
                <a:srgbClr val="FFFFFF"/>
              </a:solidFill>
              <a:effectLst>
                <a:outerShdw blurRad="38100" dist="38100" dir="2700000" algn="tl">
                  <a:srgbClr val="000000">
                    <a:alpha val="43137"/>
                  </a:srgbClr>
                </a:outerShdw>
              </a:effectLst>
              <a:latin typeface="Arial" charset="0"/>
            </a:endParaRPr>
          </a:p>
          <a:p>
            <a:pPr marL="342900" indent="-342900">
              <a:spcAft>
                <a:spcPts val="1800"/>
              </a:spcAft>
              <a:buFontTx/>
              <a:buAutoNum type="arabicPeriod"/>
              <a:defRPr/>
            </a:pPr>
            <a:r>
              <a:rPr lang="en-US" sz="2800" b="1" dirty="0">
                <a:solidFill>
                  <a:srgbClr val="FFFFFF"/>
                </a:solidFill>
                <a:effectLst>
                  <a:outerShdw blurRad="38100" dist="38100" dir="2700000" algn="tl">
                    <a:srgbClr val="000000">
                      <a:alpha val="43137"/>
                    </a:srgbClr>
                  </a:outerShdw>
                </a:effectLst>
                <a:latin typeface="Arial" charset="0"/>
              </a:rPr>
              <a:t>The exploitation/domination approach identifies the fundamental class division in a capitalist economy: capitalists and workers.</a:t>
            </a:r>
          </a:p>
          <a:p>
            <a:pPr marL="342900" indent="-342900">
              <a:spcAft>
                <a:spcPts val="1800"/>
              </a:spcAft>
              <a:buFontTx/>
              <a:buAutoNum type="arabicPeriod"/>
              <a:defRPr/>
            </a:pPr>
            <a:r>
              <a:rPr lang="en-US" sz="2800" b="1" dirty="0">
                <a:solidFill>
                  <a:srgbClr val="FFFFFF"/>
                </a:solidFill>
                <a:effectLst>
                  <a:outerShdw blurRad="38100" dist="38100" dir="2700000" algn="tl">
                    <a:srgbClr val="000000">
                      <a:alpha val="43137"/>
                    </a:srgbClr>
                  </a:outerShdw>
                </a:effectLst>
                <a:latin typeface="Arial" charset="0"/>
              </a:rPr>
              <a:t>The opportunity hoarding approach identifies the central processes that differentiates middle class jobs from the broader working class.</a:t>
            </a:r>
          </a:p>
          <a:p>
            <a:pPr marL="342900" indent="-342900">
              <a:spcAft>
                <a:spcPts val="1800"/>
              </a:spcAft>
              <a:buFontTx/>
              <a:buAutoNum type="arabicPeriod"/>
              <a:defRPr/>
            </a:pPr>
            <a:r>
              <a:rPr lang="en-US" sz="2800" dirty="0">
                <a:solidFill>
                  <a:srgbClr val="6E0606"/>
                </a:solidFill>
                <a:latin typeface="Arial" charset="0"/>
              </a:rPr>
              <a:t>The individual attributes approach identifies the key processes through which people get sorted into these positions</a:t>
            </a:r>
          </a:p>
          <a:p>
            <a:pPr>
              <a:defRPr/>
            </a:pPr>
            <a:endParaRPr lang="en-US" sz="2800"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E0606"/>
        </a:solidFill>
        <a:effectLst/>
      </p:bgPr>
    </p:bg>
    <p:spTree>
      <p:nvGrpSpPr>
        <p:cNvPr id="1" name=""/>
        <p:cNvGrpSpPr/>
        <p:nvPr/>
      </p:nvGrpSpPr>
      <p:grpSpPr>
        <a:xfrm>
          <a:off x="0" y="0"/>
          <a:ext cx="0" cy="0"/>
          <a:chOff x="0" y="0"/>
          <a:chExt cx="0" cy="0"/>
        </a:xfrm>
      </p:grpSpPr>
      <p:sp>
        <p:nvSpPr>
          <p:cNvPr id="2" name="TextBox 1"/>
          <p:cNvSpPr txBox="1"/>
          <p:nvPr/>
        </p:nvSpPr>
        <p:spPr>
          <a:xfrm>
            <a:off x="17463" y="609600"/>
            <a:ext cx="9126537" cy="6016625"/>
          </a:xfrm>
          <a:prstGeom prst="rect">
            <a:avLst/>
          </a:prstGeom>
          <a:noFill/>
        </p:spPr>
        <p:txBody>
          <a:bodyPr lIns="274320" rIns="274320">
            <a:spAutoFit/>
          </a:bodyPr>
          <a:lstStyle/>
          <a:p>
            <a:pPr algn="ctr">
              <a:defRPr/>
            </a:pPr>
            <a:r>
              <a:rPr lang="en-US" sz="3200" b="1" dirty="0">
                <a:solidFill>
                  <a:srgbClr val="FFFFFF"/>
                </a:solidFill>
                <a:effectLst>
                  <a:outerShdw blurRad="38100" dist="38100" dir="2700000" algn="tl">
                    <a:srgbClr val="000000">
                      <a:alpha val="43137"/>
                    </a:srgbClr>
                  </a:outerShdw>
                </a:effectLst>
                <a:latin typeface="Arial" charset="0"/>
              </a:rPr>
              <a:t>Putting the three class processes together</a:t>
            </a:r>
          </a:p>
          <a:p>
            <a:pPr algn="ctr">
              <a:defRPr/>
            </a:pPr>
            <a:endParaRPr lang="en-US" sz="2800" b="1" dirty="0">
              <a:solidFill>
                <a:srgbClr val="FFFFFF"/>
              </a:solidFill>
              <a:effectLst>
                <a:outerShdw blurRad="38100" dist="38100" dir="2700000" algn="tl">
                  <a:srgbClr val="000000">
                    <a:alpha val="43137"/>
                  </a:srgbClr>
                </a:outerShdw>
              </a:effectLst>
              <a:latin typeface="Arial" charset="0"/>
            </a:endParaRPr>
          </a:p>
          <a:p>
            <a:pPr marL="342900" indent="-342900">
              <a:spcAft>
                <a:spcPts val="1800"/>
              </a:spcAft>
              <a:buFontTx/>
              <a:buAutoNum type="arabicPeriod"/>
              <a:defRPr/>
            </a:pPr>
            <a:r>
              <a:rPr lang="en-US" sz="2800" b="1" dirty="0">
                <a:solidFill>
                  <a:srgbClr val="FFFFFF"/>
                </a:solidFill>
                <a:effectLst>
                  <a:outerShdw blurRad="38100" dist="38100" dir="2700000" algn="tl">
                    <a:srgbClr val="000000">
                      <a:alpha val="43137"/>
                    </a:srgbClr>
                  </a:outerShdw>
                </a:effectLst>
                <a:latin typeface="Arial" charset="0"/>
              </a:rPr>
              <a:t>The exploitation/domination approach identifies the fundamental class division in a capitalist economy: capitalists and workers.</a:t>
            </a:r>
          </a:p>
          <a:p>
            <a:pPr marL="342900" indent="-342900">
              <a:spcAft>
                <a:spcPts val="1800"/>
              </a:spcAft>
              <a:buFontTx/>
              <a:buAutoNum type="arabicPeriod"/>
              <a:defRPr/>
            </a:pPr>
            <a:r>
              <a:rPr lang="en-US" sz="2800" b="1" dirty="0">
                <a:solidFill>
                  <a:srgbClr val="FFFFFF"/>
                </a:solidFill>
                <a:effectLst>
                  <a:outerShdw blurRad="38100" dist="38100" dir="2700000" algn="tl">
                    <a:srgbClr val="000000">
                      <a:alpha val="43137"/>
                    </a:srgbClr>
                  </a:outerShdw>
                </a:effectLst>
                <a:latin typeface="Arial" charset="0"/>
              </a:rPr>
              <a:t>The opportunity hoarding approach identifies the central processes that differentiates middle class jobs from the broader working class.</a:t>
            </a:r>
          </a:p>
          <a:p>
            <a:pPr marL="342900" indent="-342900">
              <a:spcAft>
                <a:spcPts val="1800"/>
              </a:spcAft>
              <a:buFontTx/>
              <a:buAutoNum type="arabicPeriod"/>
              <a:defRPr/>
            </a:pPr>
            <a:r>
              <a:rPr lang="en-US" sz="2800" b="1" dirty="0">
                <a:solidFill>
                  <a:srgbClr val="FFFFFF"/>
                </a:solidFill>
                <a:effectLst>
                  <a:outerShdw blurRad="38100" dist="38100" dir="2700000" algn="tl">
                    <a:srgbClr val="000000">
                      <a:alpha val="43137"/>
                    </a:srgbClr>
                  </a:outerShdw>
                </a:effectLst>
                <a:latin typeface="Arial" charset="0"/>
              </a:rPr>
              <a:t>The individual attributes approach identifies the key processes through which people get sorted into these positions</a:t>
            </a:r>
            <a:endParaRPr lang="en-US" sz="2800" dirty="0">
              <a:solidFill>
                <a:srgbClr val="FFFFFF"/>
              </a:solidFill>
              <a:latin typeface="Arial" charset="0"/>
            </a:endParaRPr>
          </a:p>
          <a:p>
            <a:pPr>
              <a:defRPr/>
            </a:pPr>
            <a:endParaRPr lang="en-US" sz="2800"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1E20"/>
        </a:solidFill>
        <a:effectLst/>
      </p:bgPr>
    </p:bg>
    <p:spTree>
      <p:nvGrpSpPr>
        <p:cNvPr id="1" name=""/>
        <p:cNvGrpSpPr/>
        <p:nvPr/>
      </p:nvGrpSpPr>
      <p:grpSpPr>
        <a:xfrm>
          <a:off x="0" y="0"/>
          <a:ext cx="0" cy="0"/>
          <a:chOff x="0" y="0"/>
          <a:chExt cx="0" cy="0"/>
        </a:xfrm>
      </p:grpSpPr>
      <p:sp>
        <p:nvSpPr>
          <p:cNvPr id="2" name="TextBox 1"/>
          <p:cNvSpPr txBox="1"/>
          <p:nvPr/>
        </p:nvSpPr>
        <p:spPr>
          <a:xfrm>
            <a:off x="0" y="228600"/>
            <a:ext cx="9144000" cy="5878513"/>
          </a:xfrm>
          <a:prstGeom prst="rect">
            <a:avLst/>
          </a:prstGeom>
          <a:noFill/>
        </p:spPr>
        <p:txBody>
          <a:bodyPr>
            <a:spAutoFit/>
          </a:bodyPr>
          <a:lstStyle/>
          <a:p>
            <a:pPr algn="ctr">
              <a:defRPr/>
            </a:pPr>
            <a:r>
              <a:rPr lang="en-US" sz="2400" b="1" dirty="0">
                <a:solidFill>
                  <a:srgbClr val="FFFFFF"/>
                </a:solidFill>
                <a:effectLst>
                  <a:outerShdw blurRad="38100" dist="38100" dir="2700000" algn="tl">
                    <a:srgbClr val="000000">
                      <a:alpha val="43137"/>
                    </a:srgbClr>
                  </a:outerShdw>
                </a:effectLst>
                <a:latin typeface="Arial" charset="0"/>
              </a:rPr>
              <a:t>THE CLASS STRUCTURE IN THE UNITED STATES TODAY</a:t>
            </a:r>
          </a:p>
          <a:p>
            <a:pPr algn="ctr">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u="sng" dirty="0">
                <a:solidFill>
                  <a:schemeClr val="accent5">
                    <a:lumMod val="10000"/>
                  </a:schemeClr>
                </a:solidFill>
                <a:effectLst>
                  <a:outerShdw blurRad="38100" dist="38100" dir="2700000" algn="tl">
                    <a:srgbClr val="000000">
                      <a:alpha val="43137"/>
                    </a:srgbClr>
                  </a:outerShdw>
                </a:effectLst>
                <a:latin typeface="Arial" charset="0"/>
              </a:rPr>
              <a:t>Capitalist class: An extremely rich and powerful capitalist class and corporate managerial class. The American class structure is highly polarized at the top.</a:t>
            </a:r>
          </a:p>
          <a:p>
            <a:pPr marL="342900" indent="-342900">
              <a:buFontTx/>
              <a:buAutoNum type="arabicPeriod"/>
              <a:defRPr/>
            </a:pPr>
            <a:endParaRPr lang="en-US" sz="2200" u="sng" dirty="0">
              <a:solidFill>
                <a:schemeClr val="accent5">
                  <a:lumMod val="10000"/>
                </a:schemeClr>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u="sng" dirty="0">
                <a:solidFill>
                  <a:schemeClr val="accent5">
                    <a:lumMod val="10000"/>
                  </a:schemeClr>
                </a:solidFill>
                <a:latin typeface="Arial" charset="0"/>
              </a:rPr>
              <a:t>Middle Class: historically vibrant; currently </a:t>
            </a:r>
            <a:r>
              <a:rPr lang="en-US" sz="2200" dirty="0">
                <a:solidFill>
                  <a:srgbClr val="DAEDEF">
                    <a:lumMod val="10000"/>
                  </a:srgbClr>
                </a:solidFill>
                <a:latin typeface="Arial" charset="0"/>
              </a:rPr>
              <a:t>more precarious</a:t>
            </a:r>
          </a:p>
          <a:p>
            <a:pPr marL="342900" indent="-342900">
              <a:buFontTx/>
              <a:buAutoNum type="arabicPeriod"/>
              <a:defRPr/>
            </a:pPr>
            <a:endParaRPr lang="en-US" sz="2200" dirty="0">
              <a:solidFill>
                <a:srgbClr val="DAEDEF">
                  <a:lumMod val="10000"/>
                </a:srgbClr>
              </a:solidFill>
              <a:latin typeface="Arial" charset="0"/>
            </a:endParaRPr>
          </a:p>
          <a:p>
            <a:pPr marL="342900" indent="-342900">
              <a:buFontTx/>
              <a:buAutoNum type="arabicPeriod"/>
              <a:defRPr/>
            </a:pPr>
            <a:r>
              <a:rPr lang="en-US" sz="2200" dirty="0">
                <a:solidFill>
                  <a:srgbClr val="DAEDEF">
                    <a:lumMod val="10000"/>
                  </a:srgbClr>
                </a:solidFill>
                <a:latin typeface="Arial" charset="0"/>
              </a:rPr>
              <a:t>Working class: previously protected by unions with a standard of living overlapping middle class; now without protections</a:t>
            </a:r>
          </a:p>
          <a:p>
            <a:pPr marL="342900" indent="-342900">
              <a:buFontTx/>
              <a:buAutoNum type="arabicPeriod"/>
              <a:defRPr/>
            </a:pPr>
            <a:endParaRPr lang="en-US" sz="2200" dirty="0">
              <a:solidFill>
                <a:srgbClr val="DAEDEF">
                  <a:lumMod val="10000"/>
                </a:srgbClr>
              </a:solidFill>
              <a:latin typeface="Arial" charset="0"/>
            </a:endParaRPr>
          </a:p>
          <a:p>
            <a:pPr marL="342900" indent="-342900">
              <a:buFontTx/>
              <a:buAutoNum type="arabicPeriod"/>
              <a:defRPr/>
            </a:pPr>
            <a:r>
              <a:rPr lang="en-US" sz="2200" dirty="0">
                <a:solidFill>
                  <a:srgbClr val="DAEDEF">
                    <a:lumMod val="10000"/>
                  </a:srgbClr>
                </a:solidFill>
                <a:latin typeface="Arial" charset="0"/>
              </a:rPr>
              <a:t>The “working poor”: A growing precarious segment of the working class.</a:t>
            </a:r>
          </a:p>
          <a:p>
            <a:pPr marL="342900" indent="-342900">
              <a:buFontTx/>
              <a:buAutoNum type="arabicPeriod"/>
              <a:defRPr/>
            </a:pPr>
            <a:endParaRPr lang="en-US" sz="2200" dirty="0">
              <a:solidFill>
                <a:srgbClr val="DAEDEF">
                  <a:lumMod val="10000"/>
                </a:srgbClr>
              </a:solidFill>
              <a:latin typeface="Arial" charset="0"/>
            </a:endParaRPr>
          </a:p>
          <a:p>
            <a:pPr marL="342900" indent="-342900">
              <a:buFontTx/>
              <a:buAutoNum type="arabicPeriod"/>
              <a:defRPr/>
            </a:pPr>
            <a:r>
              <a:rPr lang="en-US" sz="2200" dirty="0">
                <a:solidFill>
                  <a:srgbClr val="DAEDEF">
                    <a:lumMod val="10000"/>
                  </a:srgbClr>
                </a:solidFill>
                <a:latin typeface="Arial" charset="0"/>
              </a:rPr>
              <a:t>The “under class”: A marginalized extremely impoverished part of the population, largely excluded from employment. </a:t>
            </a:r>
            <a:r>
              <a:rPr lang="en-US" sz="2200" u="sng" dirty="0">
                <a:solidFill>
                  <a:srgbClr val="DAEDEF">
                    <a:lumMod val="10000"/>
                  </a:srgbClr>
                </a:solidFill>
                <a:latin typeface="Arial" charset="0"/>
              </a:rPr>
              <a:t>The American class structure is highly polarized at the bottom</a:t>
            </a:r>
            <a:r>
              <a:rPr lang="en-US" sz="2200" dirty="0">
                <a:solidFill>
                  <a:srgbClr val="DAEDEF">
                    <a:lumMod val="10000"/>
                  </a:srgbClr>
                </a:solidFill>
                <a:latin typeface="Arial" charset="0"/>
              </a:rPr>
              <a:t>.</a:t>
            </a:r>
            <a:endParaRPr lang="en-US" sz="2800" dirty="0">
              <a:solidFill>
                <a:srgbClr val="DAEDEF">
                  <a:lumMod val="10000"/>
                </a:srgbClr>
              </a:solidFill>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1E20"/>
        </a:solidFill>
        <a:effectLst/>
      </p:bgPr>
    </p:bg>
    <p:spTree>
      <p:nvGrpSpPr>
        <p:cNvPr id="1" name=""/>
        <p:cNvGrpSpPr/>
        <p:nvPr/>
      </p:nvGrpSpPr>
      <p:grpSpPr>
        <a:xfrm>
          <a:off x="0" y="0"/>
          <a:ext cx="0" cy="0"/>
          <a:chOff x="0" y="0"/>
          <a:chExt cx="0" cy="0"/>
        </a:xfrm>
      </p:grpSpPr>
      <p:sp>
        <p:nvSpPr>
          <p:cNvPr id="2" name="TextBox 1"/>
          <p:cNvSpPr txBox="1"/>
          <p:nvPr/>
        </p:nvSpPr>
        <p:spPr>
          <a:xfrm>
            <a:off x="0" y="228600"/>
            <a:ext cx="9144000" cy="5878513"/>
          </a:xfrm>
          <a:prstGeom prst="rect">
            <a:avLst/>
          </a:prstGeom>
          <a:noFill/>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Arial" charset="0"/>
              </a:rPr>
              <a:t>THE CLASS STRUCTURE IN THE UNITED STATES TODAY</a:t>
            </a:r>
          </a:p>
          <a:p>
            <a:pPr algn="ctr">
              <a:defRPr/>
            </a:pPr>
            <a:endParaRPr lang="en-US" sz="2200" b="1" dirty="0">
              <a:solidFill>
                <a:schemeClr val="bg1"/>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1"/>
                </a:solidFill>
                <a:effectLst>
                  <a:outerShdw blurRad="38100" dist="38100" dir="2700000" algn="tl">
                    <a:srgbClr val="000000">
                      <a:alpha val="43137"/>
                    </a:srgbClr>
                  </a:outerShdw>
                </a:effectLst>
                <a:latin typeface="Arial" charset="0"/>
              </a:rPr>
              <a:t>Capitalist class: An extremely rich and powerful capitalist class and corporate managerial class. </a:t>
            </a:r>
            <a:r>
              <a:rPr lang="en-US" sz="2200" b="1" u="sng" dirty="0">
                <a:solidFill>
                  <a:schemeClr val="bg1"/>
                </a:solidFill>
                <a:effectLst>
                  <a:outerShdw blurRad="38100" dist="38100" dir="2700000" algn="tl">
                    <a:srgbClr val="000000">
                      <a:alpha val="43137"/>
                    </a:srgbClr>
                  </a:outerShdw>
                </a:effectLst>
                <a:latin typeface="Arial" charset="0"/>
              </a:rPr>
              <a:t>The American class structure is highly polarized at the top</a:t>
            </a:r>
            <a:r>
              <a:rPr lang="en-US" sz="2200" b="1" dirty="0">
                <a:solidFill>
                  <a:schemeClr val="bg1"/>
                </a:solidFill>
                <a:effectLst>
                  <a:outerShdw blurRad="38100" dist="38100" dir="2700000" algn="tl">
                    <a:srgbClr val="000000">
                      <a:alpha val="43137"/>
                    </a:srgbClr>
                  </a:outerShdw>
                </a:effectLst>
                <a:latin typeface="Arial" charset="0"/>
              </a:rPr>
              <a:t>.</a:t>
            </a:r>
          </a:p>
          <a:p>
            <a:pPr marL="342900" indent="-342900">
              <a:buFontTx/>
              <a:buAutoNum type="arabicPeriod"/>
              <a:defRPr/>
            </a:pPr>
            <a:endParaRPr lang="en-US" sz="2200" b="1" dirty="0">
              <a:solidFill>
                <a:schemeClr val="bg1"/>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dirty="0">
                <a:solidFill>
                  <a:schemeClr val="accent5">
                    <a:lumMod val="10000"/>
                  </a:schemeClr>
                </a:solidFill>
                <a:latin typeface="Arial" charset="0"/>
              </a:rPr>
              <a:t>Middle Class: historically vibrant; currently more precarious</a:t>
            </a:r>
          </a:p>
          <a:p>
            <a:pPr marL="342900" indent="-342900">
              <a:buFontTx/>
              <a:buAutoNum type="arabicPeriod"/>
              <a:defRPr/>
            </a:pPr>
            <a:endParaRPr lang="en-US" sz="2200" dirty="0">
              <a:solidFill>
                <a:schemeClr val="accent5">
                  <a:lumMod val="10000"/>
                </a:schemeClr>
              </a:solidFill>
              <a:latin typeface="Arial" charset="0"/>
            </a:endParaRPr>
          </a:p>
          <a:p>
            <a:pPr marL="342900" indent="-342900">
              <a:buFontTx/>
              <a:buAutoNum type="arabicPeriod"/>
              <a:defRPr/>
            </a:pPr>
            <a:r>
              <a:rPr lang="en-US" sz="2200" dirty="0">
                <a:solidFill>
                  <a:schemeClr val="accent5">
                    <a:lumMod val="10000"/>
                  </a:schemeClr>
                </a:solidFill>
                <a:latin typeface="Arial" charset="0"/>
              </a:rPr>
              <a:t>Working class: previously protected by unions with a standard of living overlapping middle class; now without protections</a:t>
            </a:r>
          </a:p>
          <a:p>
            <a:pPr marL="342900" indent="-342900">
              <a:buFontTx/>
              <a:buAutoNum type="arabicPeriod"/>
              <a:defRPr/>
            </a:pPr>
            <a:endParaRPr lang="en-US" sz="2200" dirty="0">
              <a:solidFill>
                <a:schemeClr val="accent5">
                  <a:lumMod val="10000"/>
                </a:schemeClr>
              </a:solidFill>
              <a:latin typeface="Arial" charset="0"/>
            </a:endParaRPr>
          </a:p>
          <a:p>
            <a:pPr marL="342900" indent="-342900">
              <a:buFontTx/>
              <a:buAutoNum type="arabicPeriod"/>
              <a:defRPr/>
            </a:pPr>
            <a:r>
              <a:rPr lang="en-US" sz="2200" dirty="0">
                <a:solidFill>
                  <a:schemeClr val="accent5">
                    <a:lumMod val="10000"/>
                  </a:schemeClr>
                </a:solidFill>
                <a:latin typeface="Arial" charset="0"/>
              </a:rPr>
              <a:t>The “working poor”: A growing precarious segment of the working class.</a:t>
            </a:r>
          </a:p>
          <a:p>
            <a:pPr marL="342900" indent="-342900">
              <a:buFontTx/>
              <a:buAutoNum type="arabicPeriod"/>
              <a:defRPr/>
            </a:pPr>
            <a:endParaRPr lang="en-US" sz="2200" dirty="0">
              <a:solidFill>
                <a:schemeClr val="accent5">
                  <a:lumMod val="10000"/>
                </a:schemeClr>
              </a:solidFill>
              <a:latin typeface="Arial" charset="0"/>
            </a:endParaRPr>
          </a:p>
          <a:p>
            <a:pPr marL="342900" indent="-342900">
              <a:buFontTx/>
              <a:buAutoNum type="arabicPeriod"/>
              <a:defRPr/>
            </a:pPr>
            <a:r>
              <a:rPr lang="en-US" sz="2200" dirty="0">
                <a:solidFill>
                  <a:schemeClr val="accent5">
                    <a:lumMod val="10000"/>
                  </a:schemeClr>
                </a:solidFill>
                <a:latin typeface="Arial" charset="0"/>
              </a:rPr>
              <a:t>The “under class”: A marginalized extremely impoverished part of the population, largely excluded from employment. </a:t>
            </a:r>
            <a:r>
              <a:rPr lang="en-US" sz="2200" u="sng" dirty="0">
                <a:solidFill>
                  <a:schemeClr val="accent5">
                    <a:lumMod val="10000"/>
                  </a:schemeClr>
                </a:solidFill>
                <a:latin typeface="Arial" charset="0"/>
              </a:rPr>
              <a:t>The American class structure is highly polarized at the bottom</a:t>
            </a:r>
            <a:r>
              <a:rPr lang="en-US" sz="2200" dirty="0">
                <a:solidFill>
                  <a:schemeClr val="accent5">
                    <a:lumMod val="10000"/>
                  </a:schemeClr>
                </a:solidFill>
                <a:latin typeface="Arial" charset="0"/>
              </a:rPr>
              <a:t>.</a:t>
            </a:r>
            <a:endParaRPr lang="en-US" sz="2800" dirty="0">
              <a:solidFill>
                <a:schemeClr val="accent5">
                  <a:lumMod val="10000"/>
                </a:schemeClr>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1E20"/>
        </a:solidFill>
        <a:effectLst/>
      </p:bgPr>
    </p:bg>
    <p:spTree>
      <p:nvGrpSpPr>
        <p:cNvPr id="1" name=""/>
        <p:cNvGrpSpPr/>
        <p:nvPr/>
      </p:nvGrpSpPr>
      <p:grpSpPr>
        <a:xfrm>
          <a:off x="0" y="0"/>
          <a:ext cx="0" cy="0"/>
          <a:chOff x="0" y="0"/>
          <a:chExt cx="0" cy="0"/>
        </a:xfrm>
      </p:grpSpPr>
      <p:sp>
        <p:nvSpPr>
          <p:cNvPr id="2" name="TextBox 1"/>
          <p:cNvSpPr txBox="1"/>
          <p:nvPr/>
        </p:nvSpPr>
        <p:spPr>
          <a:xfrm>
            <a:off x="0" y="228600"/>
            <a:ext cx="9144000" cy="5878513"/>
          </a:xfrm>
          <a:prstGeom prst="rect">
            <a:avLst/>
          </a:prstGeom>
          <a:noFill/>
        </p:spPr>
        <p:txBody>
          <a:bodyPr>
            <a:spAutoFit/>
          </a:bodyPr>
          <a:lstStyle/>
          <a:p>
            <a:pPr algn="ctr">
              <a:defRPr/>
            </a:pPr>
            <a:r>
              <a:rPr lang="en-US" sz="2400" b="1" dirty="0">
                <a:solidFill>
                  <a:srgbClr val="FFFFFF"/>
                </a:solidFill>
                <a:effectLst>
                  <a:outerShdw blurRad="38100" dist="38100" dir="2700000" algn="tl">
                    <a:srgbClr val="000000">
                      <a:alpha val="43137"/>
                    </a:srgbClr>
                  </a:outerShdw>
                </a:effectLst>
                <a:latin typeface="Arial" charset="0"/>
              </a:rPr>
              <a:t>THE CLASS STRUCTURE IN THE UNITED STATES TODAY</a:t>
            </a:r>
          </a:p>
          <a:p>
            <a:pPr algn="ctr">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2">
                    <a:lumMod val="75000"/>
                  </a:schemeClr>
                </a:solidFill>
                <a:effectLst>
                  <a:outerShdw blurRad="38100" dist="38100" dir="2700000" algn="tl">
                    <a:srgbClr val="000000">
                      <a:alpha val="43137"/>
                    </a:srgbClr>
                  </a:outerShdw>
                </a:effectLst>
                <a:latin typeface="Arial" charset="0"/>
              </a:rPr>
              <a:t>Capitalist class: An extremely rich and powerful capitalist class and corporate managerial class. </a:t>
            </a:r>
            <a:r>
              <a:rPr lang="en-US" sz="2200" b="1" u="sng" dirty="0">
                <a:solidFill>
                  <a:schemeClr val="bg2">
                    <a:lumMod val="75000"/>
                  </a:schemeClr>
                </a:solidFill>
                <a:effectLst>
                  <a:outerShdw blurRad="38100" dist="38100" dir="2700000" algn="tl">
                    <a:srgbClr val="000000">
                      <a:alpha val="43137"/>
                    </a:srgbClr>
                  </a:outerShdw>
                </a:effectLst>
                <a:latin typeface="Arial" charset="0"/>
              </a:rPr>
              <a:t>The American class structure is highly polarized at the top</a:t>
            </a:r>
            <a:r>
              <a:rPr lang="en-US" sz="2200" b="1" dirty="0">
                <a:solidFill>
                  <a:schemeClr val="bg2">
                    <a:lumMod val="75000"/>
                  </a:schemeClr>
                </a:solidFill>
                <a:effectLst>
                  <a:outerShdw blurRad="38100" dist="38100" dir="2700000" algn="tl">
                    <a:srgbClr val="000000">
                      <a:alpha val="43137"/>
                    </a:srgbClr>
                  </a:outerShdw>
                </a:effectLst>
                <a:latin typeface="Arial" charset="0"/>
              </a:rPr>
              <a:t>.</a:t>
            </a:r>
          </a:p>
          <a:p>
            <a:pPr marL="342900" indent="-342900">
              <a:buFontTx/>
              <a:buAutoNum type="arabicPeriod"/>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rgbClr val="FFFFFF"/>
                </a:solidFill>
                <a:effectLst>
                  <a:outerShdw blurRad="38100" dist="38100" dir="2700000" algn="tl">
                    <a:srgbClr val="000000">
                      <a:alpha val="43137"/>
                    </a:srgbClr>
                  </a:outerShdw>
                </a:effectLst>
                <a:latin typeface="Arial" charset="0"/>
              </a:rPr>
              <a:t>Middle Class: historically vibrant; currently more precarious</a:t>
            </a:r>
          </a:p>
          <a:p>
            <a:pPr marL="342900" indent="-342900">
              <a:buFontTx/>
              <a:buAutoNum type="arabicPeriod"/>
              <a:defRPr/>
            </a:pPr>
            <a:endParaRPr lang="en-US" sz="2200" dirty="0">
              <a:solidFill>
                <a:schemeClr val="accent5">
                  <a:lumMod val="10000"/>
                </a:schemeClr>
              </a:solidFill>
              <a:latin typeface="Arial" charset="0"/>
            </a:endParaRPr>
          </a:p>
          <a:p>
            <a:pPr marL="342900" indent="-342900">
              <a:buFontTx/>
              <a:buAutoNum type="arabicPeriod"/>
              <a:defRPr/>
            </a:pPr>
            <a:r>
              <a:rPr lang="en-US" sz="2200" dirty="0">
                <a:solidFill>
                  <a:schemeClr val="accent5">
                    <a:lumMod val="10000"/>
                  </a:schemeClr>
                </a:solidFill>
                <a:latin typeface="Arial" charset="0"/>
              </a:rPr>
              <a:t>Working class: previously protected by unions with a standard of living overlapping middle class; now without protections</a:t>
            </a:r>
          </a:p>
          <a:p>
            <a:pPr marL="342900" indent="-342900">
              <a:buFontTx/>
              <a:buAutoNum type="arabicPeriod"/>
              <a:defRPr/>
            </a:pPr>
            <a:endParaRPr lang="en-US" sz="2200" dirty="0">
              <a:solidFill>
                <a:schemeClr val="accent5">
                  <a:lumMod val="10000"/>
                </a:schemeClr>
              </a:solidFill>
              <a:latin typeface="Arial" charset="0"/>
            </a:endParaRPr>
          </a:p>
          <a:p>
            <a:pPr marL="342900" indent="-342900">
              <a:buFontTx/>
              <a:buAutoNum type="arabicPeriod"/>
              <a:defRPr/>
            </a:pPr>
            <a:r>
              <a:rPr lang="en-US" sz="2200" dirty="0">
                <a:solidFill>
                  <a:schemeClr val="accent5">
                    <a:lumMod val="10000"/>
                  </a:schemeClr>
                </a:solidFill>
                <a:latin typeface="Arial" charset="0"/>
              </a:rPr>
              <a:t>The “working poor”: A growing precarious segment of the working class.</a:t>
            </a:r>
          </a:p>
          <a:p>
            <a:pPr marL="342900" indent="-342900">
              <a:buFontTx/>
              <a:buAutoNum type="arabicPeriod"/>
              <a:defRPr/>
            </a:pPr>
            <a:endParaRPr lang="en-US" sz="2200" dirty="0">
              <a:solidFill>
                <a:schemeClr val="accent5">
                  <a:lumMod val="10000"/>
                </a:schemeClr>
              </a:solidFill>
              <a:latin typeface="Arial" charset="0"/>
            </a:endParaRPr>
          </a:p>
          <a:p>
            <a:pPr marL="342900" indent="-342900">
              <a:buFontTx/>
              <a:buAutoNum type="arabicPeriod"/>
              <a:defRPr/>
            </a:pPr>
            <a:r>
              <a:rPr lang="en-US" sz="2200" dirty="0">
                <a:solidFill>
                  <a:schemeClr val="accent5">
                    <a:lumMod val="10000"/>
                  </a:schemeClr>
                </a:solidFill>
                <a:latin typeface="Arial" charset="0"/>
              </a:rPr>
              <a:t>The “under class”: A marginalized extremely impoverished part of the population, largely excluded from employment. </a:t>
            </a:r>
            <a:r>
              <a:rPr lang="en-US" sz="2200" u="sng" dirty="0">
                <a:solidFill>
                  <a:schemeClr val="accent5">
                    <a:lumMod val="10000"/>
                  </a:schemeClr>
                </a:solidFill>
                <a:latin typeface="Arial" charset="0"/>
              </a:rPr>
              <a:t>The American class structure is highly polarized at the bottom</a:t>
            </a:r>
            <a:r>
              <a:rPr lang="en-US" sz="2200" dirty="0">
                <a:solidFill>
                  <a:schemeClr val="accent5">
                    <a:lumMod val="10000"/>
                  </a:schemeClr>
                </a:solidFill>
                <a:latin typeface="Arial" charset="0"/>
              </a:rPr>
              <a:t>.</a:t>
            </a:r>
            <a:endParaRPr lang="en-US" sz="2800" dirty="0">
              <a:solidFill>
                <a:schemeClr val="accent5">
                  <a:lumMod val="10000"/>
                </a:schemeClr>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1E20"/>
        </a:solidFill>
        <a:effectLst/>
      </p:bgPr>
    </p:bg>
    <p:spTree>
      <p:nvGrpSpPr>
        <p:cNvPr id="1" name=""/>
        <p:cNvGrpSpPr/>
        <p:nvPr/>
      </p:nvGrpSpPr>
      <p:grpSpPr>
        <a:xfrm>
          <a:off x="0" y="0"/>
          <a:ext cx="0" cy="0"/>
          <a:chOff x="0" y="0"/>
          <a:chExt cx="0" cy="0"/>
        </a:xfrm>
      </p:grpSpPr>
      <p:sp>
        <p:nvSpPr>
          <p:cNvPr id="2" name="TextBox 1"/>
          <p:cNvSpPr txBox="1"/>
          <p:nvPr/>
        </p:nvSpPr>
        <p:spPr>
          <a:xfrm>
            <a:off x="0" y="228600"/>
            <a:ext cx="9144000" cy="5878532"/>
          </a:xfrm>
          <a:prstGeom prst="rect">
            <a:avLst/>
          </a:prstGeom>
          <a:noFill/>
        </p:spPr>
        <p:txBody>
          <a:bodyPr>
            <a:spAutoFit/>
          </a:bodyPr>
          <a:lstStyle/>
          <a:p>
            <a:pPr algn="ctr">
              <a:defRPr/>
            </a:pPr>
            <a:r>
              <a:rPr lang="en-US" sz="2400" b="1" dirty="0">
                <a:solidFill>
                  <a:srgbClr val="FFFFFF"/>
                </a:solidFill>
                <a:effectLst>
                  <a:outerShdw blurRad="38100" dist="38100" dir="2700000" algn="tl">
                    <a:srgbClr val="000000">
                      <a:alpha val="43137"/>
                    </a:srgbClr>
                  </a:outerShdw>
                </a:effectLst>
                <a:latin typeface="Arial" charset="0"/>
              </a:rPr>
              <a:t>THE CLASS STRUCTURE IN THE UNITED STATES TODAY</a:t>
            </a:r>
          </a:p>
          <a:p>
            <a:pPr algn="ctr">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2">
                    <a:lumMod val="75000"/>
                  </a:schemeClr>
                </a:solidFill>
                <a:effectLst>
                  <a:outerShdw blurRad="38100" dist="38100" dir="2700000" algn="tl">
                    <a:srgbClr val="000000">
                      <a:alpha val="43137"/>
                    </a:srgbClr>
                  </a:outerShdw>
                </a:effectLst>
                <a:latin typeface="Arial" charset="0"/>
              </a:rPr>
              <a:t>Capitalist class: An extremely rich and powerful capitalist class and corporate managerial class. </a:t>
            </a:r>
            <a:r>
              <a:rPr lang="en-US" sz="2200" b="1" u="sng" dirty="0">
                <a:solidFill>
                  <a:schemeClr val="bg2">
                    <a:lumMod val="75000"/>
                  </a:schemeClr>
                </a:solidFill>
                <a:effectLst>
                  <a:outerShdw blurRad="38100" dist="38100" dir="2700000" algn="tl">
                    <a:srgbClr val="000000">
                      <a:alpha val="43137"/>
                    </a:srgbClr>
                  </a:outerShdw>
                </a:effectLst>
                <a:latin typeface="Arial" charset="0"/>
              </a:rPr>
              <a:t>The American class structure is highly polarized at the top</a:t>
            </a:r>
            <a:r>
              <a:rPr lang="en-US" sz="2200" b="1" dirty="0">
                <a:solidFill>
                  <a:schemeClr val="bg2">
                    <a:lumMod val="75000"/>
                  </a:schemeClr>
                </a:solidFill>
                <a:effectLst>
                  <a:outerShdw blurRad="38100" dist="38100" dir="2700000" algn="tl">
                    <a:srgbClr val="000000">
                      <a:alpha val="43137"/>
                    </a:srgbClr>
                  </a:outerShdw>
                </a:effectLst>
                <a:latin typeface="Arial" charset="0"/>
              </a:rPr>
              <a:t>.</a:t>
            </a:r>
          </a:p>
          <a:p>
            <a:pPr marL="342900" indent="-342900">
              <a:buFontTx/>
              <a:buAutoNum type="arabicPeriod"/>
              <a:defRPr/>
            </a:pPr>
            <a:endParaRPr lang="en-US" sz="2200" b="1" dirty="0">
              <a:solidFill>
                <a:schemeClr val="bg2">
                  <a:lumMod val="75000"/>
                </a:schemeClr>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2">
                    <a:lumMod val="75000"/>
                  </a:schemeClr>
                </a:solidFill>
                <a:effectLst>
                  <a:outerShdw blurRad="38100" dist="38100" dir="2700000" algn="tl">
                    <a:srgbClr val="000000">
                      <a:alpha val="43137"/>
                    </a:srgbClr>
                  </a:outerShdw>
                </a:effectLst>
                <a:latin typeface="Arial" charset="0"/>
              </a:rPr>
              <a:t>Middle Class: historically vibrant; currently more precarious</a:t>
            </a:r>
          </a:p>
          <a:p>
            <a:pPr marL="342900" indent="-342900">
              <a:buFontTx/>
              <a:buAutoNum type="arabicPeriod"/>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rgbClr val="FFFFFF"/>
                </a:solidFill>
                <a:effectLst>
                  <a:outerShdw blurRad="38100" dist="38100" dir="2700000" algn="tl">
                    <a:srgbClr val="000000">
                      <a:alpha val="43137"/>
                    </a:srgbClr>
                  </a:outerShdw>
                </a:effectLst>
                <a:latin typeface="Arial" charset="0"/>
              </a:rPr>
              <a:t>Working class: previously protected by unions with a standard of living overlapping middle class; now </a:t>
            </a:r>
            <a:r>
              <a:rPr lang="en-US" sz="2200" b="1" dirty="0" smtClean="0">
                <a:solidFill>
                  <a:srgbClr val="FFFFFF"/>
                </a:solidFill>
                <a:effectLst>
                  <a:outerShdw blurRad="38100" dist="38100" dir="2700000" algn="tl">
                    <a:srgbClr val="000000">
                      <a:alpha val="43137"/>
                    </a:srgbClr>
                  </a:outerShdw>
                </a:effectLst>
                <a:latin typeface="Arial" charset="0"/>
              </a:rPr>
              <a:t>without </a:t>
            </a:r>
            <a:r>
              <a:rPr lang="en-US" sz="2200" b="1" dirty="0">
                <a:solidFill>
                  <a:srgbClr val="FFFFFF"/>
                </a:solidFill>
                <a:effectLst>
                  <a:outerShdw blurRad="38100" dist="38100" dir="2700000" algn="tl">
                    <a:srgbClr val="000000">
                      <a:alpha val="43137"/>
                    </a:srgbClr>
                  </a:outerShdw>
                </a:effectLst>
                <a:latin typeface="Arial" charset="0"/>
              </a:rPr>
              <a:t>protections</a:t>
            </a:r>
          </a:p>
          <a:p>
            <a:pPr marL="342900" indent="-342900">
              <a:buFontTx/>
              <a:buAutoNum type="arabicPeriod"/>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dirty="0">
                <a:solidFill>
                  <a:schemeClr val="accent5">
                    <a:lumMod val="10000"/>
                  </a:schemeClr>
                </a:solidFill>
                <a:latin typeface="Arial" charset="0"/>
              </a:rPr>
              <a:t>The “working poor”: A growing precarious segment of the working class.</a:t>
            </a:r>
          </a:p>
          <a:p>
            <a:pPr marL="342900" indent="-342900">
              <a:buFontTx/>
              <a:buAutoNum type="arabicPeriod"/>
              <a:defRPr/>
            </a:pPr>
            <a:endParaRPr lang="en-US" sz="2200" dirty="0">
              <a:solidFill>
                <a:schemeClr val="accent5">
                  <a:lumMod val="10000"/>
                </a:schemeClr>
              </a:solidFill>
              <a:latin typeface="Arial" charset="0"/>
            </a:endParaRPr>
          </a:p>
          <a:p>
            <a:pPr marL="342900" indent="-342900">
              <a:buFontTx/>
              <a:buAutoNum type="arabicPeriod"/>
              <a:defRPr/>
            </a:pPr>
            <a:r>
              <a:rPr lang="en-US" sz="2200" dirty="0">
                <a:solidFill>
                  <a:schemeClr val="accent5">
                    <a:lumMod val="10000"/>
                  </a:schemeClr>
                </a:solidFill>
                <a:latin typeface="Arial" charset="0"/>
              </a:rPr>
              <a:t>The “under class”: A marginalized extremely impoverished part of the population, largely excluded from employment. </a:t>
            </a:r>
            <a:r>
              <a:rPr lang="en-US" sz="2200" u="sng" dirty="0">
                <a:solidFill>
                  <a:schemeClr val="accent5">
                    <a:lumMod val="10000"/>
                  </a:schemeClr>
                </a:solidFill>
                <a:latin typeface="Arial" charset="0"/>
              </a:rPr>
              <a:t>The American class structure is highly polarized at the bottom</a:t>
            </a:r>
            <a:r>
              <a:rPr lang="en-US" sz="2200" dirty="0">
                <a:solidFill>
                  <a:schemeClr val="accent5">
                    <a:lumMod val="10000"/>
                  </a:schemeClr>
                </a:solidFill>
                <a:latin typeface="Arial" charset="0"/>
              </a:rPr>
              <a:t>.</a:t>
            </a:r>
            <a:endParaRPr lang="en-US" sz="2800" dirty="0">
              <a:solidFill>
                <a:schemeClr val="accent5">
                  <a:lumMod val="10000"/>
                </a:schemeClr>
              </a:solidFill>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1E20"/>
        </a:solidFill>
        <a:effectLst/>
      </p:bgPr>
    </p:bg>
    <p:spTree>
      <p:nvGrpSpPr>
        <p:cNvPr id="1" name=""/>
        <p:cNvGrpSpPr/>
        <p:nvPr/>
      </p:nvGrpSpPr>
      <p:grpSpPr>
        <a:xfrm>
          <a:off x="0" y="0"/>
          <a:ext cx="0" cy="0"/>
          <a:chOff x="0" y="0"/>
          <a:chExt cx="0" cy="0"/>
        </a:xfrm>
      </p:grpSpPr>
      <p:sp>
        <p:nvSpPr>
          <p:cNvPr id="2" name="TextBox 1"/>
          <p:cNvSpPr txBox="1"/>
          <p:nvPr/>
        </p:nvSpPr>
        <p:spPr>
          <a:xfrm>
            <a:off x="0" y="228600"/>
            <a:ext cx="9144000" cy="5878513"/>
          </a:xfrm>
          <a:prstGeom prst="rect">
            <a:avLst/>
          </a:prstGeom>
          <a:noFill/>
        </p:spPr>
        <p:txBody>
          <a:bodyPr>
            <a:spAutoFit/>
          </a:bodyPr>
          <a:lstStyle/>
          <a:p>
            <a:pPr algn="ctr">
              <a:defRPr/>
            </a:pPr>
            <a:r>
              <a:rPr lang="en-US" sz="2400" b="1" dirty="0">
                <a:solidFill>
                  <a:srgbClr val="FFFFFF"/>
                </a:solidFill>
                <a:effectLst>
                  <a:outerShdw blurRad="38100" dist="38100" dir="2700000" algn="tl">
                    <a:srgbClr val="000000">
                      <a:alpha val="43137"/>
                    </a:srgbClr>
                  </a:outerShdw>
                </a:effectLst>
                <a:latin typeface="Arial" charset="0"/>
              </a:rPr>
              <a:t>THE CLASS STRUCTURE IN THE UNITED STATES TODAY</a:t>
            </a:r>
          </a:p>
          <a:p>
            <a:pPr algn="ctr">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2">
                    <a:lumMod val="75000"/>
                  </a:schemeClr>
                </a:solidFill>
                <a:effectLst>
                  <a:outerShdw blurRad="38100" dist="38100" dir="2700000" algn="tl">
                    <a:srgbClr val="000000">
                      <a:alpha val="43137"/>
                    </a:srgbClr>
                  </a:outerShdw>
                </a:effectLst>
                <a:latin typeface="Arial" charset="0"/>
              </a:rPr>
              <a:t>Capitalist class: An extremely rich and powerful capitalist class and corporate managerial class. </a:t>
            </a:r>
            <a:r>
              <a:rPr lang="en-US" sz="2200" b="1" u="sng" dirty="0">
                <a:solidFill>
                  <a:schemeClr val="bg2">
                    <a:lumMod val="75000"/>
                  </a:schemeClr>
                </a:solidFill>
                <a:effectLst>
                  <a:outerShdw blurRad="38100" dist="38100" dir="2700000" algn="tl">
                    <a:srgbClr val="000000">
                      <a:alpha val="43137"/>
                    </a:srgbClr>
                  </a:outerShdw>
                </a:effectLst>
                <a:latin typeface="Arial" charset="0"/>
              </a:rPr>
              <a:t>The American class structure is highly polarized at the top</a:t>
            </a:r>
            <a:r>
              <a:rPr lang="en-US" sz="2200" b="1" dirty="0">
                <a:solidFill>
                  <a:schemeClr val="bg2">
                    <a:lumMod val="75000"/>
                  </a:schemeClr>
                </a:solidFill>
                <a:effectLst>
                  <a:outerShdw blurRad="38100" dist="38100" dir="2700000" algn="tl">
                    <a:srgbClr val="000000">
                      <a:alpha val="43137"/>
                    </a:srgbClr>
                  </a:outerShdw>
                </a:effectLst>
                <a:latin typeface="Arial" charset="0"/>
              </a:rPr>
              <a:t>.</a:t>
            </a:r>
          </a:p>
          <a:p>
            <a:pPr marL="342900" indent="-342900">
              <a:buFontTx/>
              <a:buAutoNum type="arabicPeriod"/>
              <a:defRPr/>
            </a:pPr>
            <a:endParaRPr lang="en-US" sz="2200" b="1" dirty="0">
              <a:solidFill>
                <a:schemeClr val="bg2">
                  <a:lumMod val="75000"/>
                </a:schemeClr>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2">
                    <a:lumMod val="75000"/>
                  </a:schemeClr>
                </a:solidFill>
                <a:effectLst>
                  <a:outerShdw blurRad="38100" dist="38100" dir="2700000" algn="tl">
                    <a:srgbClr val="000000">
                      <a:alpha val="43137"/>
                    </a:srgbClr>
                  </a:outerShdw>
                </a:effectLst>
                <a:latin typeface="Arial" charset="0"/>
              </a:rPr>
              <a:t>Middle Class: historically vibrant; currently more precarious</a:t>
            </a:r>
          </a:p>
          <a:p>
            <a:pPr marL="342900" indent="-342900">
              <a:buFontTx/>
              <a:buAutoNum type="arabicPeriod"/>
              <a:defRPr/>
            </a:pPr>
            <a:endParaRPr lang="en-US" sz="2200" b="1" dirty="0">
              <a:solidFill>
                <a:schemeClr val="bg2">
                  <a:lumMod val="75000"/>
                </a:schemeClr>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2">
                    <a:lumMod val="75000"/>
                  </a:schemeClr>
                </a:solidFill>
                <a:effectLst>
                  <a:outerShdw blurRad="38100" dist="38100" dir="2700000" algn="tl">
                    <a:srgbClr val="000000">
                      <a:alpha val="43137"/>
                    </a:srgbClr>
                  </a:outerShdw>
                </a:effectLst>
                <a:latin typeface="Arial" charset="0"/>
              </a:rPr>
              <a:t>Working class: previously protected by unions with a standard of living overlapping middle class; now without protections</a:t>
            </a:r>
          </a:p>
          <a:p>
            <a:pPr marL="342900" indent="-342900">
              <a:buFontTx/>
              <a:buAutoNum type="arabicPeriod"/>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rgbClr val="FFFFFF"/>
                </a:solidFill>
                <a:effectLst>
                  <a:outerShdw blurRad="38100" dist="38100" dir="2700000" algn="tl">
                    <a:srgbClr val="000000">
                      <a:alpha val="43137"/>
                    </a:srgbClr>
                  </a:outerShdw>
                </a:effectLst>
                <a:latin typeface="Arial" charset="0"/>
              </a:rPr>
              <a:t>The “working poor”: A growing precarious segment of the working class.</a:t>
            </a:r>
          </a:p>
          <a:p>
            <a:pPr marL="342900" indent="-342900">
              <a:buFontTx/>
              <a:buAutoNum type="arabicPeriod"/>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dirty="0">
                <a:solidFill>
                  <a:schemeClr val="accent5">
                    <a:lumMod val="10000"/>
                  </a:schemeClr>
                </a:solidFill>
                <a:latin typeface="Arial" charset="0"/>
              </a:rPr>
              <a:t>The “under class”: A marginalized extremely impoverished part of the population, largely excluded from employment. </a:t>
            </a:r>
            <a:r>
              <a:rPr lang="en-US" sz="2200" u="sng" dirty="0">
                <a:solidFill>
                  <a:schemeClr val="accent5">
                    <a:lumMod val="10000"/>
                  </a:schemeClr>
                </a:solidFill>
                <a:latin typeface="Arial" charset="0"/>
              </a:rPr>
              <a:t>The American class structure is highly polarized at the bottom</a:t>
            </a:r>
            <a:r>
              <a:rPr lang="en-US" sz="2200" b="1" dirty="0">
                <a:solidFill>
                  <a:srgbClr val="FFFFFF"/>
                </a:solidFill>
                <a:effectLst>
                  <a:outerShdw blurRad="38100" dist="38100" dir="2700000" algn="tl">
                    <a:srgbClr val="000000">
                      <a:alpha val="43137"/>
                    </a:srgbClr>
                  </a:outerShdw>
                </a:effectLst>
                <a:latin typeface="Arial" charset="0"/>
              </a:rPr>
              <a:t>.</a:t>
            </a:r>
            <a:endParaRPr lang="en-US" sz="2800" b="1" dirty="0">
              <a:solidFill>
                <a:srgbClr val="FFFFFF"/>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AA83"/>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6063" y="685800"/>
            <a:ext cx="8686800" cy="5078413"/>
          </a:xfrm>
          <a:prstGeom prst="rect">
            <a:avLst/>
          </a:prstGeom>
          <a:solidFill>
            <a:srgbClr val="6E0606"/>
          </a:solidFill>
          <a:ln w="41275">
            <a:solidFill>
              <a:schemeClr val="tx1"/>
            </a:solidFill>
            <a:miter lim="800000"/>
            <a:headEnd/>
            <a:tailEnd/>
          </a:ln>
          <a:effectLst/>
        </p:spPr>
        <p:txBody>
          <a:bodyPr lIns="182880" tIns="274320" rIns="182880" bIns="274320">
            <a:spAutoFit/>
          </a:bodyPr>
          <a:lstStyle/>
          <a:p>
            <a:pPr marL="914400" marR="0" lvl="2" indent="-914400" algn="ctr" defTabSz="914400" rtl="0" eaLnBrk="1" fontAlgn="base" latinLnBrk="0" hangingPunct="1">
              <a:lnSpc>
                <a:spcPct val="100000"/>
              </a:lnSpc>
              <a:spcBef>
                <a:spcPct val="0"/>
              </a:spcBef>
              <a:spcAft>
                <a:spcPct val="50000"/>
              </a:spcAft>
              <a:buClrTx/>
              <a:buSzTx/>
              <a:buFontTx/>
              <a:buNone/>
              <a:tabLst/>
              <a:defRPr/>
            </a:pPr>
            <a:r>
              <a:rPr kumimoji="0" lang="en-US" sz="28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rPr>
              <a:t>Key idea</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endParaRPr>
          </a:p>
          <a:p>
            <a:pPr lvl="2" indent="-914400" algn="ctr">
              <a:spcAft>
                <a:spcPct val="50000"/>
              </a:spcAft>
              <a:defRPr/>
            </a:pPr>
            <a:r>
              <a:rPr lang="en-US" sz="2800" b="1" i="1" dirty="0">
                <a:solidFill>
                  <a:srgbClr val="FFFFFF"/>
                </a:solidFill>
                <a:effectLst>
                  <a:outerShdw blurRad="38100" dist="38100" dir="2700000" algn="tl">
                    <a:srgbClr val="000000"/>
                  </a:outerShdw>
                </a:effectLst>
                <a:latin typeface="Arial" charset="0"/>
              </a:rPr>
              <a:t>GRADATIONAL vs RELATIONAL</a:t>
            </a:r>
            <a:r>
              <a:rPr kumimoji="0" lang="en-US" sz="28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rPr>
              <a:t> </a:t>
            </a:r>
            <a:r>
              <a:rPr kumimoji="0" lang="en-US" sz="28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INEQUALITY</a:t>
            </a:r>
          </a:p>
          <a:p>
            <a:pPr marL="914400" marR="0" lvl="2" indent="-914400" algn="ctr" defTabSz="914400" rtl="0" eaLnBrk="1" fontAlgn="base" latinLnBrk="0" hangingPunct="1">
              <a:lnSpc>
                <a:spcPct val="100000"/>
              </a:lnSpc>
              <a:spcBef>
                <a:spcPct val="0"/>
              </a:spcBef>
              <a:spcAft>
                <a:spcPct val="50000"/>
              </a:spcAft>
              <a:buClrTx/>
              <a:buSzTx/>
              <a:buFontTx/>
              <a:buNone/>
              <a:tabLst/>
              <a:defRPr/>
            </a:pPr>
            <a:endParaRPr kumimoji="0" lang="en-US" sz="28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endParaRPr>
          </a:p>
          <a:p>
            <a:pPr marL="914400" marR="0" lvl="2" indent="-91440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Gradational inequality </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 ladder or scale of inequality: upper, upper middle, middle, lower middle, lower</a:t>
            </a:r>
          </a:p>
          <a:p>
            <a:pPr marL="914400" marR="0" lvl="2" indent="-91440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Relational inequality </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 structure of social relations that bind together the advantaged and disadvantaged: capitalists and workers; lords and serfs.</a:t>
            </a:r>
          </a:p>
          <a:p>
            <a:pPr marL="914400" marR="0" lvl="2" indent="-914400" algn="l" defTabSz="914400" rtl="0" eaLnBrk="1" fontAlgn="base" latinLnBrk="0" hangingPunct="1">
              <a:lnSpc>
                <a:spcPct val="100000"/>
              </a:lnSpc>
              <a:spcBef>
                <a:spcPct val="0"/>
              </a:spcBef>
              <a:spcAft>
                <a:spcPct val="5000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782075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1E20"/>
        </a:solidFill>
        <a:effectLst/>
      </p:bgPr>
    </p:bg>
    <p:spTree>
      <p:nvGrpSpPr>
        <p:cNvPr id="1" name=""/>
        <p:cNvGrpSpPr/>
        <p:nvPr/>
      </p:nvGrpSpPr>
      <p:grpSpPr>
        <a:xfrm>
          <a:off x="0" y="0"/>
          <a:ext cx="0" cy="0"/>
          <a:chOff x="0" y="0"/>
          <a:chExt cx="0" cy="0"/>
        </a:xfrm>
      </p:grpSpPr>
      <p:sp>
        <p:nvSpPr>
          <p:cNvPr id="2" name="TextBox 1"/>
          <p:cNvSpPr txBox="1"/>
          <p:nvPr/>
        </p:nvSpPr>
        <p:spPr>
          <a:xfrm>
            <a:off x="0" y="228600"/>
            <a:ext cx="9144000" cy="5878513"/>
          </a:xfrm>
          <a:prstGeom prst="rect">
            <a:avLst/>
          </a:prstGeom>
          <a:noFill/>
        </p:spPr>
        <p:txBody>
          <a:bodyPr>
            <a:spAutoFit/>
          </a:bodyPr>
          <a:lstStyle/>
          <a:p>
            <a:pPr algn="ctr">
              <a:defRPr/>
            </a:pPr>
            <a:r>
              <a:rPr lang="en-US" sz="2400" b="1" dirty="0">
                <a:solidFill>
                  <a:srgbClr val="FFFFFF"/>
                </a:solidFill>
                <a:effectLst>
                  <a:outerShdw blurRad="38100" dist="38100" dir="2700000" algn="tl">
                    <a:srgbClr val="000000">
                      <a:alpha val="43137"/>
                    </a:srgbClr>
                  </a:outerShdw>
                </a:effectLst>
                <a:latin typeface="Arial" charset="0"/>
              </a:rPr>
              <a:t>THE CLASS STRUCTURE IN THE UNITED STATES TODAY</a:t>
            </a:r>
          </a:p>
          <a:p>
            <a:pPr algn="ctr">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2">
                    <a:lumMod val="75000"/>
                  </a:schemeClr>
                </a:solidFill>
                <a:effectLst>
                  <a:outerShdw blurRad="38100" dist="38100" dir="2700000" algn="tl">
                    <a:srgbClr val="000000">
                      <a:alpha val="43137"/>
                    </a:srgbClr>
                  </a:outerShdw>
                </a:effectLst>
                <a:latin typeface="Arial" charset="0"/>
              </a:rPr>
              <a:t>Capitalist class: An extremely rich and powerful capitalist class and corporate managerial class. </a:t>
            </a:r>
            <a:r>
              <a:rPr lang="en-US" sz="2200" b="1" u="sng" dirty="0">
                <a:solidFill>
                  <a:schemeClr val="bg2">
                    <a:lumMod val="75000"/>
                  </a:schemeClr>
                </a:solidFill>
                <a:effectLst>
                  <a:outerShdw blurRad="38100" dist="38100" dir="2700000" algn="tl">
                    <a:srgbClr val="000000">
                      <a:alpha val="43137"/>
                    </a:srgbClr>
                  </a:outerShdw>
                </a:effectLst>
                <a:latin typeface="Arial" charset="0"/>
              </a:rPr>
              <a:t>The American class structure is highly polarized at the top</a:t>
            </a:r>
            <a:r>
              <a:rPr lang="en-US" sz="2200" b="1" dirty="0">
                <a:solidFill>
                  <a:schemeClr val="bg2">
                    <a:lumMod val="75000"/>
                  </a:schemeClr>
                </a:solidFill>
                <a:effectLst>
                  <a:outerShdw blurRad="38100" dist="38100" dir="2700000" algn="tl">
                    <a:srgbClr val="000000">
                      <a:alpha val="43137"/>
                    </a:srgbClr>
                  </a:outerShdw>
                </a:effectLst>
                <a:latin typeface="Arial" charset="0"/>
              </a:rPr>
              <a:t>.</a:t>
            </a:r>
          </a:p>
          <a:p>
            <a:pPr marL="342900" indent="-342900">
              <a:buFontTx/>
              <a:buAutoNum type="arabicPeriod"/>
              <a:defRPr/>
            </a:pPr>
            <a:endParaRPr lang="en-US" sz="2200" b="1" dirty="0">
              <a:solidFill>
                <a:schemeClr val="bg2">
                  <a:lumMod val="75000"/>
                </a:schemeClr>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2">
                    <a:lumMod val="75000"/>
                  </a:schemeClr>
                </a:solidFill>
                <a:effectLst>
                  <a:outerShdw blurRad="38100" dist="38100" dir="2700000" algn="tl">
                    <a:srgbClr val="000000">
                      <a:alpha val="43137"/>
                    </a:srgbClr>
                  </a:outerShdw>
                </a:effectLst>
                <a:latin typeface="Arial" charset="0"/>
              </a:rPr>
              <a:t>Middle Class: historically vibrant; currently more precarious</a:t>
            </a:r>
          </a:p>
          <a:p>
            <a:pPr marL="342900" indent="-342900">
              <a:buFontTx/>
              <a:buAutoNum type="arabicPeriod"/>
              <a:defRPr/>
            </a:pPr>
            <a:endParaRPr lang="en-US" sz="2200" b="1" dirty="0">
              <a:solidFill>
                <a:schemeClr val="bg2">
                  <a:lumMod val="75000"/>
                </a:schemeClr>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2">
                    <a:lumMod val="75000"/>
                  </a:schemeClr>
                </a:solidFill>
                <a:effectLst>
                  <a:outerShdw blurRad="38100" dist="38100" dir="2700000" algn="tl">
                    <a:srgbClr val="000000">
                      <a:alpha val="43137"/>
                    </a:srgbClr>
                  </a:outerShdw>
                </a:effectLst>
                <a:latin typeface="Arial" charset="0"/>
              </a:rPr>
              <a:t>Working class: previously protected by unions with a standard of living overlapping middle class; now without protections</a:t>
            </a:r>
          </a:p>
          <a:p>
            <a:pPr marL="342900" indent="-342900">
              <a:buFontTx/>
              <a:buAutoNum type="arabicPeriod"/>
              <a:defRPr/>
            </a:pPr>
            <a:endParaRPr lang="en-US" sz="2200" b="1" dirty="0">
              <a:solidFill>
                <a:schemeClr val="bg2">
                  <a:lumMod val="75000"/>
                </a:schemeClr>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chemeClr val="bg2">
                    <a:lumMod val="75000"/>
                  </a:schemeClr>
                </a:solidFill>
                <a:effectLst>
                  <a:outerShdw blurRad="38100" dist="38100" dir="2700000" algn="tl">
                    <a:srgbClr val="000000">
                      <a:alpha val="43137"/>
                    </a:srgbClr>
                  </a:outerShdw>
                </a:effectLst>
                <a:latin typeface="Arial" charset="0"/>
              </a:rPr>
              <a:t>The “working poor”: A growing precarious segment of the working class.</a:t>
            </a:r>
          </a:p>
          <a:p>
            <a:pPr marL="342900" indent="-342900">
              <a:buFontTx/>
              <a:buAutoNum type="arabicPeriod"/>
              <a:defRPr/>
            </a:pPr>
            <a:endParaRPr lang="en-US" sz="2200" b="1" dirty="0">
              <a:solidFill>
                <a:srgbClr val="FFFFFF"/>
              </a:solidFill>
              <a:effectLst>
                <a:outerShdw blurRad="38100" dist="38100" dir="2700000" algn="tl">
                  <a:srgbClr val="000000">
                    <a:alpha val="43137"/>
                  </a:srgbClr>
                </a:outerShdw>
              </a:effectLst>
              <a:latin typeface="Arial" charset="0"/>
            </a:endParaRPr>
          </a:p>
          <a:p>
            <a:pPr marL="342900" indent="-342900">
              <a:buFontTx/>
              <a:buAutoNum type="arabicPeriod"/>
              <a:defRPr/>
            </a:pPr>
            <a:r>
              <a:rPr lang="en-US" sz="2200" b="1" dirty="0">
                <a:solidFill>
                  <a:srgbClr val="FFFFFF"/>
                </a:solidFill>
                <a:effectLst>
                  <a:outerShdw blurRad="38100" dist="38100" dir="2700000" algn="tl">
                    <a:srgbClr val="000000">
                      <a:alpha val="43137"/>
                    </a:srgbClr>
                  </a:outerShdw>
                </a:effectLst>
                <a:latin typeface="Arial" charset="0"/>
              </a:rPr>
              <a:t>The “under class”: A marginalized, impoverished, oppressed part of the population, largely excluded from employment. </a:t>
            </a:r>
            <a:r>
              <a:rPr lang="en-US" sz="2200" b="1" u="sng" dirty="0">
                <a:solidFill>
                  <a:srgbClr val="FFFFFF"/>
                </a:solidFill>
                <a:effectLst>
                  <a:outerShdw blurRad="38100" dist="38100" dir="2700000" algn="tl">
                    <a:srgbClr val="000000">
                      <a:alpha val="43137"/>
                    </a:srgbClr>
                  </a:outerShdw>
                </a:effectLst>
                <a:latin typeface="Arial" charset="0"/>
              </a:rPr>
              <a:t>The American class structure is highly polarized at the bottom</a:t>
            </a:r>
            <a:r>
              <a:rPr lang="en-US" sz="2200" b="1" dirty="0">
                <a:solidFill>
                  <a:srgbClr val="FFFFFF"/>
                </a:solidFill>
                <a:effectLst>
                  <a:outerShdw blurRad="38100" dist="38100" dir="2700000" algn="tl">
                    <a:srgbClr val="000000">
                      <a:alpha val="43137"/>
                    </a:srgbClr>
                  </a:outerShdw>
                </a:effectLst>
                <a:latin typeface="Arial" charset="0"/>
              </a:rPr>
              <a:t>.</a:t>
            </a:r>
            <a:endParaRPr lang="en-US" sz="2800" b="1" dirty="0">
              <a:solidFill>
                <a:srgbClr val="FFFFFF"/>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905000" y="1676400"/>
            <a:ext cx="5715000" cy="1846659"/>
          </a:xfrm>
          <a:prstGeom prst="rect">
            <a:avLst/>
          </a:prstGeom>
          <a:solidFill>
            <a:srgbClr val="C9E7E9"/>
          </a:solidFill>
          <a:ln w="38100">
            <a:solidFill>
              <a:schemeClr val="tx1"/>
            </a:solidFill>
            <a:miter lim="800000"/>
            <a:headEnd/>
            <a:tailEnd/>
          </a:ln>
        </p:spPr>
        <p:txBody>
          <a:bodyPr wrap="square" tIns="548640" bIns="548640" anchor="ctr">
            <a:spAutoFit/>
          </a:bodyPr>
          <a:lstStyle/>
          <a:p>
            <a:pPr marL="342900" marR="0" lvl="0" indent="-342900" algn="ctr" defTabSz="914400" rtl="0" eaLnBrk="1" fontAlgn="base" latinLnBrk="0" hangingPunct="1">
              <a:lnSpc>
                <a:spcPct val="100000"/>
              </a:lnSpc>
              <a:spcBef>
                <a:spcPct val="0"/>
              </a:spcBef>
              <a:spcAft>
                <a:spcPts val="1800"/>
              </a:spcAft>
              <a:buClrTx/>
              <a:buSzTx/>
              <a:buFontTx/>
              <a:buNone/>
              <a:tabLst>
                <a:tab pos="-685800" algn="l"/>
                <a:tab pos="-457200" algn="l"/>
                <a:tab pos="0" algn="l"/>
                <a:tab pos="228600" algn="l"/>
                <a:tab pos="628650" algn="l"/>
                <a:tab pos="914400" algn="l"/>
                <a:tab pos="10287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pPr>
            <a:r>
              <a:rPr kumimoji="0" lang="en-US" sz="4800" b="1" i="0" u="none" strike="noStrike" kern="1200" cap="none" spc="0" normalizeH="0" baseline="0" noProof="0" dirty="0" smtClean="0">
                <a:ln>
                  <a:noFill/>
                </a:ln>
                <a:solidFill>
                  <a:srgbClr val="000000"/>
                </a:solidFill>
                <a:effectLst/>
                <a:uLnTx/>
                <a:uFillTx/>
                <a:latin typeface="Arial" charset="0"/>
                <a:ea typeface="+mn-ea"/>
                <a:cs typeface="+mn-cs"/>
              </a:rPr>
              <a:t>Two Stories</a:t>
            </a:r>
            <a:endParaRPr kumimoji="0" lang="en-US" sz="3200" b="0" i="1"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5798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AA83"/>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90600" y="1295400"/>
            <a:ext cx="7239000" cy="3694113"/>
          </a:xfrm>
          <a:prstGeom prst="rect">
            <a:avLst/>
          </a:prstGeom>
          <a:solidFill>
            <a:srgbClr val="5D0707"/>
          </a:solidFill>
          <a:ln w="41275">
            <a:solidFill>
              <a:schemeClr val="tx1"/>
            </a:solidFill>
            <a:miter lim="800000"/>
            <a:headEnd/>
            <a:tailEnd/>
          </a:ln>
          <a:effectLst/>
        </p:spPr>
        <p:txBody>
          <a:bodyPr lIns="182880" tIns="274320" rIns="182880" bIns="274320">
            <a:spAutoFit/>
          </a:bodyPr>
          <a:lstStyle/>
          <a:p>
            <a:pPr algn="ctr">
              <a:defRPr/>
            </a:pPr>
            <a:r>
              <a:rPr lang="en-US" sz="3200" b="1" dirty="0">
                <a:solidFill>
                  <a:schemeClr val="bg1"/>
                </a:solidFill>
                <a:effectLst>
                  <a:outerShdw blurRad="38100" dist="38100" dir="2700000" algn="tl">
                    <a:srgbClr val="000000"/>
                  </a:outerShdw>
                </a:effectLst>
                <a:latin typeface="Arial" charset="0"/>
              </a:rPr>
              <a:t>THREE APPROACHES TO CLASS</a:t>
            </a:r>
          </a:p>
          <a:p>
            <a:pPr algn="ctr">
              <a:defRPr/>
            </a:pPr>
            <a:endParaRPr lang="en-US" sz="3200" b="1" i="1" dirty="0">
              <a:solidFill>
                <a:schemeClr val="bg1"/>
              </a:solidFill>
              <a:effectLst>
                <a:outerShdw blurRad="38100" dist="38100" dir="2700000" algn="tl">
                  <a:srgbClr val="000000"/>
                </a:outerShdw>
              </a:effectLst>
              <a:latin typeface="Arial" charset="0"/>
            </a:endParaRPr>
          </a:p>
          <a:p>
            <a:pPr marL="1371600" lvl="2" indent="-685800">
              <a:spcAft>
                <a:spcPct val="50000"/>
              </a:spcAft>
              <a:defRPr/>
            </a:pPr>
            <a:r>
              <a:rPr lang="en-US" sz="2800" b="1" i="1" dirty="0">
                <a:solidFill>
                  <a:schemeClr val="bg1"/>
                </a:solidFill>
                <a:effectLst>
                  <a:outerShdw blurRad="38100" dist="38100" dir="2700000" algn="tl">
                    <a:srgbClr val="000000"/>
                  </a:outerShdw>
                </a:effectLst>
                <a:latin typeface="Arial" charset="0"/>
              </a:rPr>
              <a:t>1. Individual attributes and material conditions of life</a:t>
            </a:r>
          </a:p>
          <a:p>
            <a:pPr lvl="2" indent="-223838">
              <a:spcAft>
                <a:spcPct val="50000"/>
              </a:spcAft>
              <a:defRPr/>
            </a:pPr>
            <a:r>
              <a:rPr lang="en-US" sz="2800" b="1" dirty="0">
                <a:solidFill>
                  <a:schemeClr val="bg1"/>
                </a:solidFill>
                <a:effectLst>
                  <a:outerShdw blurRad="38100" dist="38100" dir="2700000" algn="tl">
                    <a:srgbClr val="000000"/>
                  </a:outerShdw>
                </a:effectLst>
                <a:latin typeface="Arial" charset="0"/>
              </a:rPr>
              <a:t>2. </a:t>
            </a:r>
            <a:r>
              <a:rPr lang="en-US" sz="2800" b="1" i="1" dirty="0">
                <a:solidFill>
                  <a:schemeClr val="bg1"/>
                </a:solidFill>
                <a:effectLst>
                  <a:outerShdw blurRad="38100" dist="38100" dir="2700000" algn="tl">
                    <a:srgbClr val="000000"/>
                  </a:outerShdw>
                </a:effectLst>
                <a:latin typeface="Arial" charset="0"/>
              </a:rPr>
              <a:t>Opportunity-hoarding</a:t>
            </a:r>
          </a:p>
          <a:p>
            <a:pPr lvl="2" indent="-223838">
              <a:spcAft>
                <a:spcPct val="50000"/>
              </a:spcAft>
              <a:defRPr/>
            </a:pPr>
            <a:r>
              <a:rPr lang="en-US" sz="2800" b="1" i="1" dirty="0">
                <a:solidFill>
                  <a:schemeClr val="bg1"/>
                </a:solidFill>
                <a:effectLst>
                  <a:outerShdw blurRad="38100" dist="38100" dir="2700000" algn="tl">
                    <a:srgbClr val="000000"/>
                  </a:outerShdw>
                </a:effectLst>
                <a:latin typeface="Arial" charset="0"/>
              </a:rPr>
              <a:t>3. Exploitation and domination</a:t>
            </a:r>
            <a:endParaRPr lang="en-US" sz="3600" i="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AA83"/>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1295400"/>
            <a:ext cx="8001000" cy="2862263"/>
          </a:xfrm>
          <a:prstGeom prst="rect">
            <a:avLst/>
          </a:prstGeom>
          <a:solidFill>
            <a:srgbClr val="5D0707"/>
          </a:solidFill>
          <a:ln w="41275">
            <a:solidFill>
              <a:schemeClr val="tx1"/>
            </a:solidFill>
            <a:miter lim="800000"/>
            <a:headEnd/>
            <a:tailEnd/>
          </a:ln>
          <a:effectLst/>
        </p:spPr>
        <p:txBody>
          <a:bodyPr lIns="182880" tIns="274320" rIns="182880" bIns="274320">
            <a:spAutoFit/>
          </a:bodyPr>
          <a:lstStyle/>
          <a:p>
            <a:pPr marL="284163" lvl="2" algn="ctr">
              <a:spcAft>
                <a:spcPct val="50000"/>
              </a:spcAft>
              <a:defRPr/>
            </a:pPr>
            <a:r>
              <a:rPr lang="en-US" sz="3600" b="1" dirty="0">
                <a:solidFill>
                  <a:schemeClr val="bg1"/>
                </a:solidFill>
                <a:effectLst>
                  <a:outerShdw blurRad="38100" dist="38100" dir="2700000" algn="tl">
                    <a:srgbClr val="000000"/>
                  </a:outerShdw>
                </a:effectLst>
                <a:latin typeface="Arial" charset="0"/>
              </a:rPr>
              <a:t>Individual attributes &amp; conditions</a:t>
            </a:r>
          </a:p>
          <a:p>
            <a:pPr marL="1941513" lvl="2" indent="-1484313">
              <a:spcAft>
                <a:spcPct val="50000"/>
              </a:spcAft>
              <a:defRPr/>
            </a:pPr>
            <a:r>
              <a:rPr lang="en-US" sz="3200" i="1" dirty="0">
                <a:solidFill>
                  <a:schemeClr val="bg1"/>
                </a:solidFill>
                <a:latin typeface="Arial" charset="0"/>
              </a:rPr>
              <a:t>Class = clusters of individual attributes connected to unequal material conditions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AA83"/>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5800" y="1295400"/>
            <a:ext cx="7696200" cy="3354388"/>
          </a:xfrm>
          <a:prstGeom prst="rect">
            <a:avLst/>
          </a:prstGeom>
          <a:solidFill>
            <a:srgbClr val="5D0707"/>
          </a:solidFill>
          <a:ln w="41275">
            <a:solidFill>
              <a:schemeClr val="tx1"/>
            </a:solidFill>
            <a:miter lim="800000"/>
            <a:headEnd/>
            <a:tailEnd/>
          </a:ln>
          <a:effectLst/>
        </p:spPr>
        <p:txBody>
          <a:bodyPr lIns="182880" tIns="274320" rIns="182880" bIns="274320">
            <a:spAutoFit/>
          </a:bodyPr>
          <a:lstStyle/>
          <a:p>
            <a:pPr lvl="2" indent="-914400" algn="ctr">
              <a:spcAft>
                <a:spcPct val="50000"/>
              </a:spcAft>
              <a:defRPr/>
            </a:pPr>
            <a:r>
              <a:rPr lang="en-US" sz="3600" b="1" dirty="0">
                <a:solidFill>
                  <a:schemeClr val="bg1"/>
                </a:solidFill>
                <a:effectLst>
                  <a:outerShdw blurRad="38100" dist="38100" dir="2700000" algn="tl">
                    <a:srgbClr val="000000"/>
                  </a:outerShdw>
                </a:effectLst>
                <a:latin typeface="Arial" charset="0"/>
              </a:rPr>
              <a:t>Opportunity-hoarding</a:t>
            </a:r>
          </a:p>
          <a:p>
            <a:pPr marL="1544638" lvl="2" indent="-1544638">
              <a:spcAft>
                <a:spcPct val="50000"/>
              </a:spcAft>
              <a:defRPr/>
            </a:pPr>
            <a:r>
              <a:rPr lang="en-US" sz="3200" i="1" dirty="0">
                <a:solidFill>
                  <a:schemeClr val="bg1"/>
                </a:solidFill>
                <a:effectLst>
                  <a:outerShdw blurRad="38100" dist="38100" dir="2700000" algn="tl">
                    <a:srgbClr val="000000"/>
                  </a:outerShdw>
                </a:effectLst>
                <a:latin typeface="Arial" charset="0"/>
              </a:rPr>
              <a:t>Class = economically unequal social positions protected by processes of social exclusion (credentials, property rights)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AA83"/>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1371600"/>
            <a:ext cx="8077200" cy="3694113"/>
          </a:xfrm>
          <a:prstGeom prst="rect">
            <a:avLst/>
          </a:prstGeom>
          <a:solidFill>
            <a:srgbClr val="5D0707"/>
          </a:solidFill>
          <a:ln w="41275">
            <a:solidFill>
              <a:schemeClr val="tx1"/>
            </a:solidFill>
            <a:miter lim="800000"/>
            <a:headEnd/>
            <a:tailEnd/>
          </a:ln>
          <a:effectLst/>
        </p:spPr>
        <p:txBody>
          <a:bodyPr lIns="182880" tIns="274320" rIns="182880" bIns="274320">
            <a:spAutoFit/>
          </a:bodyPr>
          <a:lstStyle/>
          <a:p>
            <a:pPr algn="ctr">
              <a:defRPr/>
            </a:pPr>
            <a:r>
              <a:rPr lang="en-US" sz="4400" b="1" dirty="0">
                <a:solidFill>
                  <a:schemeClr val="bg1"/>
                </a:solidFill>
                <a:effectLst>
                  <a:outerShdw blurRad="38100" dist="38100" dir="2700000" algn="tl">
                    <a:srgbClr val="000000"/>
                  </a:outerShdw>
                </a:effectLst>
                <a:latin typeface="Arial" charset="0"/>
              </a:rPr>
              <a:t>Exploitation and domination</a:t>
            </a:r>
          </a:p>
          <a:p>
            <a:pPr algn="ctr">
              <a:defRPr/>
            </a:pPr>
            <a:endParaRPr lang="en-US" sz="3200" b="1" dirty="0">
              <a:solidFill>
                <a:schemeClr val="bg1"/>
              </a:solidFill>
              <a:effectLst>
                <a:outerShdw blurRad="38100" dist="38100" dir="2700000" algn="tl">
                  <a:srgbClr val="000000"/>
                </a:outerShdw>
              </a:effectLst>
              <a:latin typeface="Arial" charset="0"/>
            </a:endParaRPr>
          </a:p>
          <a:p>
            <a:pPr marL="1484313" indent="-1484313">
              <a:defRPr/>
            </a:pPr>
            <a:r>
              <a:rPr lang="en-US" sz="3200" dirty="0">
                <a:solidFill>
                  <a:schemeClr val="bg1"/>
                </a:solidFill>
                <a:effectLst>
                  <a:outerShdw blurRad="38100" dist="38100" dir="2700000" algn="tl">
                    <a:srgbClr val="000000"/>
                  </a:outerShdw>
                </a:effectLst>
                <a:latin typeface="Arial" charset="0"/>
              </a:rPr>
              <a:t>Class = economically unequal social positions bound together through relations of exploitation and domination</a:t>
            </a:r>
            <a:endParaRPr lang="en-US" sz="3200" dirty="0">
              <a:solidFill>
                <a:schemeClr val="bg1"/>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tab pos="-685800" algn="l"/>
            <a:tab pos="-457200" algn="l"/>
            <a:tab pos="0" algn="l"/>
            <a:tab pos="209550" algn="l"/>
            <a:tab pos="914400" algn="l"/>
            <a:tab pos="1371600" algn="l"/>
            <a:tab pos="1828800" algn="l"/>
            <a:tab pos="19431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tab pos="-685800" algn="l"/>
            <a:tab pos="-457200" algn="l"/>
            <a:tab pos="0" algn="l"/>
            <a:tab pos="209550" algn="l"/>
            <a:tab pos="914400" algn="l"/>
            <a:tab pos="1371600" algn="l"/>
            <a:tab pos="1828800" algn="l"/>
            <a:tab pos="19431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4941</TotalTime>
  <Words>1889</Words>
  <Application>Microsoft Office PowerPoint</Application>
  <PresentationFormat>On-screen Show (4:3)</PresentationFormat>
  <Paragraphs>343</Paragraphs>
  <Slides>40</Slides>
  <Notes>1</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40</vt:i4>
      </vt:variant>
    </vt:vector>
  </HeadingPairs>
  <TitlesOfParts>
    <vt:vector size="52" baseType="lpstr">
      <vt:lpstr>Arial</vt:lpstr>
      <vt:lpstr>Times New Roman</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of Wisc-Madison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wright</dc:creator>
  <cp:lastModifiedBy>Erik Wright</cp:lastModifiedBy>
  <cp:revision>76</cp:revision>
  <cp:lastPrinted>2014-10-16T17:59:07Z</cp:lastPrinted>
  <dcterms:created xsi:type="dcterms:W3CDTF">2007-05-08T13:33:41Z</dcterms:created>
  <dcterms:modified xsi:type="dcterms:W3CDTF">2017-03-02T23:54:48Z</dcterms:modified>
</cp:coreProperties>
</file>